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5" r:id="rId3"/>
    <p:sldId id="257" r:id="rId4"/>
    <p:sldId id="258" r:id="rId5"/>
    <p:sldId id="259" r:id="rId6"/>
    <p:sldId id="260" r:id="rId7"/>
    <p:sldId id="308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317" r:id="rId17"/>
    <p:sldId id="271" r:id="rId18"/>
    <p:sldId id="310" r:id="rId19"/>
    <p:sldId id="311" r:id="rId20"/>
    <p:sldId id="314" r:id="rId21"/>
    <p:sldId id="309" r:id="rId22"/>
    <p:sldId id="316" r:id="rId23"/>
    <p:sldId id="312" r:id="rId24"/>
    <p:sldId id="313" r:id="rId25"/>
    <p:sldId id="272" r:id="rId26"/>
    <p:sldId id="318" r:id="rId27"/>
    <p:sldId id="319" r:id="rId28"/>
    <p:sldId id="320" r:id="rId29"/>
    <p:sldId id="273" r:id="rId30"/>
    <p:sldId id="322" r:id="rId31"/>
    <p:sldId id="324" r:id="rId32"/>
    <p:sldId id="323" r:id="rId33"/>
    <p:sldId id="275" r:id="rId34"/>
    <p:sldId id="276" r:id="rId35"/>
    <p:sldId id="325" r:id="rId36"/>
    <p:sldId id="336" r:id="rId37"/>
    <p:sldId id="337" r:id="rId38"/>
    <p:sldId id="338" r:id="rId39"/>
    <p:sldId id="339" r:id="rId40"/>
    <p:sldId id="340" r:id="rId41"/>
    <p:sldId id="341" r:id="rId42"/>
    <p:sldId id="326" r:id="rId43"/>
    <p:sldId id="277" r:id="rId44"/>
    <p:sldId id="278" r:id="rId45"/>
    <p:sldId id="327" r:id="rId46"/>
    <p:sldId id="281" r:id="rId47"/>
    <p:sldId id="279" r:id="rId48"/>
    <p:sldId id="280" r:id="rId49"/>
    <p:sldId id="282" r:id="rId50"/>
    <p:sldId id="284" r:id="rId51"/>
    <p:sldId id="304" r:id="rId52"/>
    <p:sldId id="331" r:id="rId53"/>
    <p:sldId id="332" r:id="rId54"/>
    <p:sldId id="333" r:id="rId55"/>
    <p:sldId id="303" r:id="rId56"/>
    <p:sldId id="295" r:id="rId57"/>
    <p:sldId id="296" r:id="rId58"/>
    <p:sldId id="297" r:id="rId59"/>
    <p:sldId id="298" r:id="rId60"/>
    <p:sldId id="300" r:id="rId61"/>
    <p:sldId id="299" r:id="rId62"/>
    <p:sldId id="301" r:id="rId63"/>
    <p:sldId id="302" r:id="rId64"/>
    <p:sldId id="306" r:id="rId65"/>
    <p:sldId id="288" r:id="rId66"/>
    <p:sldId id="307" r:id="rId67"/>
    <p:sldId id="290" r:id="rId68"/>
    <p:sldId id="283" r:id="rId69"/>
    <p:sldId id="292" r:id="rId70"/>
    <p:sldId id="293" r:id="rId71"/>
    <p:sldId id="294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34" r:id="rId8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699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8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9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58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8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3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2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4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3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ko-KR" noProof="0" smtClean="0"/>
              <a:t>Click icon to add picture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5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BB87BC2-8F1D-407D-8AA9-A5DF6F6E3320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0B7AA8B7-4FCC-486B-9D1B-19FA417A1F5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31" name="Picture 2" descr="C:\Users\Banchanggo.Banchanggo-PC\Dropbox\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5"/>
          <a:stretch>
            <a:fillRect/>
          </a:stretch>
        </p:blipFill>
        <p:spPr bwMode="auto">
          <a:xfrm>
            <a:off x="8312150" y="-3175"/>
            <a:ext cx="8366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1113" y="6621463"/>
            <a:ext cx="4608513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latin typeface="BankGothic Lt BT" pitchFamily="34" charset="0"/>
              </a:rPr>
              <a:t>Mixed Reality Laboratory | </a:t>
            </a:r>
            <a:r>
              <a:rPr kumimoji="0" lang="en-US" altLang="ko-KR" sz="1100" dirty="0" err="1">
                <a:latin typeface="BankGothic Lt BT" pitchFamily="34" charset="0"/>
              </a:rPr>
              <a:t>Hanyang</a:t>
            </a:r>
            <a:r>
              <a:rPr kumimoji="0" lang="en-US" altLang="ko-KR" sz="1100" dirty="0">
                <a:latin typeface="BankGothic Lt BT" pitchFamily="34" charset="0"/>
              </a:rPr>
              <a:t> University</a:t>
            </a:r>
            <a:endParaRPr kumimoji="0" lang="ko-KR" altLang="en-US" sz="1100" dirty="0">
              <a:latin typeface="BankGothic Lt BT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1112" y="0"/>
            <a:ext cx="4584701" cy="1079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dirty="0">
              <a:latin typeface="BankGothic Lt BT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54539" y="6621463"/>
            <a:ext cx="4600575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latin typeface="BankGothic Lt BT" pitchFamily="34" charset="0"/>
              </a:rPr>
              <a:t>http://mr.hanyang.ac.kr</a:t>
            </a:r>
            <a:endParaRPr kumimoji="0" lang="ko-KR" altLang="en-US" sz="1100" dirty="0">
              <a:latin typeface="BankGothic Lt BT" pitchFamily="34" charset="0"/>
            </a:endParaRPr>
          </a:p>
        </p:txBody>
      </p:sp>
      <p:pic>
        <p:nvPicPr>
          <p:cNvPr id="1035" name="Picture 11" descr="E:\PROJECT\MRLAB\TEMPLATE\무제-4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89" y="15875"/>
            <a:ext cx="5429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6" name="Group 18"/>
          <p:cNvGrpSpPr>
            <a:grpSpLocks/>
          </p:cNvGrpSpPr>
          <p:nvPr/>
        </p:nvGrpSpPr>
        <p:grpSpPr bwMode="auto">
          <a:xfrm>
            <a:off x="2317751" y="2914650"/>
            <a:ext cx="4508500" cy="1022350"/>
            <a:chOff x="0" y="0"/>
            <a:chExt cx="2840" cy="644"/>
          </a:xfrm>
        </p:grpSpPr>
        <p:sp>
          <p:nvSpPr>
            <p:cNvPr id="1037" name="Rectangle 13"/>
            <p:cNvSpPr>
              <a:spLocks noChangeArrowheads="1"/>
            </p:cNvSpPr>
            <p:nvPr/>
          </p:nvSpPr>
          <p:spPr bwMode="auto">
            <a:xfrm>
              <a:off x="0" y="0"/>
              <a:ext cx="28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latinLnBrk="0" hangingPunct="1">
                <a:defRPr/>
              </a:pPr>
              <a:endParaRPr kumimoji="0" lang="ko-KR" altLang="en-US" sz="1800" smtClean="0">
                <a:latin typeface="Arial" charset="0"/>
                <a:ea typeface="맑은 고딕" pitchFamily="50" charset="-127"/>
              </a:endParaRPr>
            </a:p>
          </p:txBody>
        </p:sp>
        <p:grpSp>
          <p:nvGrpSpPr>
            <p:cNvPr id="1038" name="Group 17"/>
            <p:cNvGrpSpPr>
              <a:grpSpLocks/>
            </p:cNvGrpSpPr>
            <p:nvPr/>
          </p:nvGrpSpPr>
          <p:grpSpPr bwMode="auto">
            <a:xfrm>
              <a:off x="0" y="0"/>
              <a:ext cx="2537" cy="644"/>
              <a:chOff x="0" y="0"/>
              <a:chExt cx="2537" cy="644"/>
            </a:xfrm>
          </p:grpSpPr>
          <p:sp>
            <p:nvSpPr>
              <p:cNvPr id="1039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3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9pPr>
              </a:lstStyle>
              <a:p>
                <a:pPr eaLnBrk="1" latinLnBrk="0" hangingPunct="1">
                  <a:defRPr/>
                </a:pPr>
                <a:endParaRPr kumimoji="0" lang="ko-KR" altLang="en-US" sz="1800" smtClean="0">
                  <a:latin typeface="Arial" charset="0"/>
                  <a:ea typeface="맑은 고딕" pitchFamily="50" charset="-127"/>
                </a:endParaRPr>
              </a:p>
            </p:txBody>
          </p:sp>
          <p:sp>
            <p:nvSpPr>
              <p:cNvPr id="1040" name="Rectangle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37" cy="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9pPr>
              </a:lstStyle>
              <a:p>
                <a:pPr latinLnBrk="0">
                  <a:defRPr/>
                </a:pPr>
                <a:r>
                  <a:rPr kumimoji="0" lang="ko-KR" altLang="en-US" sz="2400" smtClean="0">
                    <a:ea typeface="맑은 고딕" pitchFamily="50" charset="-127"/>
                  </a:rPr>
                  <a:t>  </a:t>
                </a:r>
                <a:r>
                  <a:rPr kumimoji="0" lang="ko-KR" altLang="en-US" sz="6100" smtClean="0">
                    <a:ea typeface="맑은 고딕" pitchFamily="50" charset="-127"/>
                  </a:rPr>
                  <a:t> </a:t>
                </a:r>
                <a:r>
                  <a:rPr kumimoji="0" lang="ko-KR" altLang="en-US" sz="2400" smtClean="0">
                    <a:ea typeface="맑은 고딕" pitchFamily="50" charset="-127"/>
                  </a:rPr>
                  <a:t>          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7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pencv.org/downloads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en-US" altLang="ko-KR" dirty="0" smtClean="0"/>
              <a:t>Tutorial 1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2016.08.23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Jungsik Park</a:t>
            </a:r>
          </a:p>
          <a:p>
            <a:r>
              <a:rPr lang="en-US" altLang="ko-KR" dirty="0"/>
              <a:t>nangsik@mr.hanyang.ac.kr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133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Configurations of the </a:t>
            </a:r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60" y="2287735"/>
            <a:ext cx="5305297" cy="411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3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Configurations of the </a:t>
            </a:r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73197"/>
            <a:ext cx="8839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3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Configurations of the </a:t>
            </a:r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Setting library path</a:t>
            </a:r>
          </a:p>
          <a:p>
            <a:pPr lvl="1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Properties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292" y="2767914"/>
            <a:ext cx="6501082" cy="38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5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Configurations of the </a:t>
            </a:r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9" y="2548927"/>
            <a:ext cx="3971925" cy="3438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56" y="2548927"/>
            <a:ext cx="39719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8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Configurations of the </a:t>
            </a:r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22479"/>
            <a:ext cx="73152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Configurations of the </a:t>
            </a:r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Setting path for </a:t>
            </a:r>
            <a:r>
              <a:rPr lang="en-US" altLang="ko-KR" dirty="0" err="1" smtClean="0"/>
              <a:t>dll</a:t>
            </a:r>
            <a:r>
              <a:rPr lang="en-US" altLang="ko-KR" dirty="0" smtClean="0"/>
              <a:t> files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23" y="2459380"/>
            <a:ext cx="39719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2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Basic example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7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Test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/>
              <a:t>("Lenna.png");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printf</a:t>
            </a:r>
            <a:r>
              <a:rPr lang="en-US" altLang="ko-KR" dirty="0"/>
              <a:t>("Image Width: %d\n", </a:t>
            </a:r>
            <a:r>
              <a:rPr lang="en-US" altLang="ko-KR" dirty="0" err="1"/>
              <a:t>srcImg.cols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printf</a:t>
            </a:r>
            <a:r>
              <a:rPr lang="en-US" altLang="ko-KR" dirty="0"/>
              <a:t>("Image Height: %d\n", </a:t>
            </a:r>
            <a:r>
              <a:rPr lang="en-US" altLang="ko-KR" dirty="0" err="1"/>
              <a:t>srcImg.rows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printf</a:t>
            </a:r>
            <a:r>
              <a:rPr lang="en-US" altLang="ko-KR" dirty="0"/>
              <a:t>("Image Channel </a:t>
            </a:r>
            <a:r>
              <a:rPr lang="en-US" altLang="ko-KR" dirty="0" err="1"/>
              <a:t>Num</a:t>
            </a:r>
            <a:r>
              <a:rPr lang="en-US" altLang="ko-KR" dirty="0"/>
              <a:t>: %d\n", </a:t>
            </a:r>
            <a:r>
              <a:rPr lang="en-US" altLang="ko-KR" dirty="0" err="1"/>
              <a:t>srcImg.channels</a:t>
            </a:r>
            <a:r>
              <a:rPr lang="en-US" altLang="ko-KR" dirty="0"/>
              <a:t>());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("Source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waitKey</a:t>
            </a:r>
            <a:r>
              <a:rPr lang="en-US" altLang="ko-KR" dirty="0"/>
              <a:t>(0);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63978" y="2693773"/>
            <a:ext cx="351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00B0F0"/>
                </a:solidFill>
              </a:rPr>
              <a:t>OpenCV</a:t>
            </a:r>
            <a:r>
              <a:rPr lang="ko-KR" altLang="en-US" dirty="0" smtClean="0">
                <a:solidFill>
                  <a:srgbClr val="00B0F0"/>
                </a:solidFill>
              </a:rPr>
              <a:t>는 네임스페이스 </a:t>
            </a:r>
            <a:r>
              <a:rPr lang="en-US" altLang="ko-KR" dirty="0" smtClean="0">
                <a:solidFill>
                  <a:srgbClr val="00B0F0"/>
                </a:solidFill>
              </a:rPr>
              <a:t>cv </a:t>
            </a:r>
            <a:r>
              <a:rPr lang="ko-KR" altLang="en-US" dirty="0" smtClean="0">
                <a:solidFill>
                  <a:srgbClr val="00B0F0"/>
                </a:solidFill>
              </a:rPr>
              <a:t>사용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6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Test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52" y="2487053"/>
            <a:ext cx="6853881" cy="40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58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Test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1709737"/>
            <a:ext cx="39719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installation</a:t>
            </a:r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basic example</a:t>
            </a:r>
          </a:p>
          <a:p>
            <a:r>
              <a:rPr lang="en-US" altLang="ko-KR" dirty="0" smtClean="0"/>
              <a:t>Color space conversion</a:t>
            </a:r>
          </a:p>
          <a:p>
            <a:r>
              <a:rPr lang="en-US" altLang="ko-KR" dirty="0"/>
              <a:t>Edge detection</a:t>
            </a:r>
          </a:p>
          <a:p>
            <a:r>
              <a:rPr lang="en-US" altLang="ko-KR" dirty="0" smtClean="0"/>
              <a:t>Histogram equalization</a:t>
            </a:r>
          </a:p>
          <a:p>
            <a:r>
              <a:rPr lang="en-US" altLang="ko-KR" dirty="0" smtClean="0"/>
              <a:t>Noise reduction</a:t>
            </a:r>
          </a:p>
          <a:p>
            <a:r>
              <a:rPr lang="en-US" altLang="ko-KR" dirty="0" smtClean="0"/>
              <a:t>Image </a:t>
            </a:r>
            <a:r>
              <a:rPr lang="en-US" altLang="ko-KR" dirty="0" smtClean="0"/>
              <a:t>sharpening</a:t>
            </a:r>
          </a:p>
          <a:p>
            <a:r>
              <a:rPr lang="en-US" altLang="ko-KR" dirty="0" smtClean="0"/>
              <a:t>Morphology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292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cv::Mat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Mat</a:t>
            </a:r>
          </a:p>
          <a:p>
            <a:pPr lvl="1"/>
            <a:r>
              <a:rPr lang="ko-KR" altLang="en-US" dirty="0" smtClean="0"/>
              <a:t>주로 </a:t>
            </a:r>
            <a:r>
              <a:rPr lang="en-US" altLang="ko-KR" dirty="0"/>
              <a:t>1, 2</a:t>
            </a:r>
            <a:r>
              <a:rPr lang="ko-KR" altLang="en-US" dirty="0"/>
              <a:t>차원 배열 형태의 데이터에 대해 사용</a:t>
            </a:r>
            <a:endParaRPr lang="en-US" altLang="ko-KR" dirty="0"/>
          </a:p>
          <a:p>
            <a:pPr lvl="2"/>
            <a:r>
              <a:rPr lang="ko-KR" altLang="en-US" dirty="0" smtClean="0"/>
              <a:t>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rows</a:t>
            </a:r>
          </a:p>
          <a:p>
            <a:pPr lvl="2"/>
            <a:r>
              <a:rPr lang="ko-KR" altLang="en-US" dirty="0" smtClean="0"/>
              <a:t>행의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영상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cols</a:t>
            </a:r>
          </a:p>
          <a:p>
            <a:pPr lvl="2"/>
            <a:r>
              <a:rPr lang="ko-KR" altLang="en-US" dirty="0" smtClean="0"/>
              <a:t>열의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폭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영상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Channels()</a:t>
            </a:r>
          </a:p>
          <a:p>
            <a:pPr lvl="2"/>
            <a:r>
              <a:rPr lang="ko-KR" altLang="en-US" dirty="0" smtClean="0"/>
              <a:t>채널 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371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Load image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Mat </a:t>
            </a:r>
            <a:r>
              <a:rPr lang="en-US" altLang="ko-KR" dirty="0" err="1" smtClean="0"/>
              <a:t>imread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/>
              <a:t>string&amp; filename, </a:t>
            </a:r>
            <a:r>
              <a:rPr lang="en-US" altLang="ko-KR" dirty="0" err="1"/>
              <a:t>int</a:t>
            </a:r>
            <a:r>
              <a:rPr lang="en-US" altLang="ko-KR" dirty="0"/>
              <a:t> flags=1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파일로부터 영상 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filename</a:t>
            </a:r>
          </a:p>
          <a:p>
            <a:pPr lvl="2"/>
            <a:r>
              <a:rPr lang="ko-KR" altLang="en-US" dirty="0" smtClean="0"/>
              <a:t>파일명</a:t>
            </a:r>
            <a:r>
              <a:rPr lang="en-US" altLang="ko-KR" dirty="0" smtClean="0"/>
              <a:t>. bmp, </a:t>
            </a:r>
            <a:r>
              <a:rPr lang="en-US" altLang="ko-KR" dirty="0" err="1" smtClean="0"/>
              <a:t>jpe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, etc.</a:t>
            </a:r>
          </a:p>
          <a:p>
            <a:pPr lvl="1"/>
            <a:r>
              <a:rPr lang="en-US" altLang="ko-KR" dirty="0" smtClean="0"/>
              <a:t>flags</a:t>
            </a:r>
          </a:p>
          <a:p>
            <a:pPr lvl="2"/>
            <a:r>
              <a:rPr lang="en-US" altLang="ko-KR" dirty="0" smtClean="0"/>
              <a:t>&gt; 0</a:t>
            </a:r>
          </a:p>
          <a:p>
            <a:pPr lvl="3"/>
            <a:r>
              <a:rPr lang="en-US" altLang="ko-KR" dirty="0" smtClean="0"/>
              <a:t>3</a:t>
            </a:r>
            <a:r>
              <a:rPr lang="ko-KR" altLang="en-US" dirty="0" smtClean="0"/>
              <a:t>채널 영상</a:t>
            </a:r>
            <a:r>
              <a:rPr lang="en-US" altLang="ko-KR" dirty="0" smtClean="0"/>
              <a:t>(BGR)</a:t>
            </a:r>
          </a:p>
          <a:p>
            <a:pPr lvl="2"/>
            <a:r>
              <a:rPr lang="en-US" altLang="ko-KR" dirty="0" smtClean="0"/>
              <a:t>=0</a:t>
            </a:r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채널 영상</a:t>
            </a:r>
            <a:r>
              <a:rPr lang="en-US" altLang="ko-KR" dirty="0" smtClean="0"/>
              <a:t>(grayscale</a:t>
            </a:r>
            <a:r>
              <a:rPr lang="ko-KR" altLang="en-US" dirty="0" smtClean="0"/>
              <a:t>로 강제 변환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&lt; 0</a:t>
            </a:r>
          </a:p>
          <a:p>
            <a:pPr lvl="3"/>
            <a:r>
              <a:rPr lang="ko-KR" altLang="en-US" dirty="0" smtClean="0"/>
              <a:t>알파 채널 포함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2771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GUI functions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namedWindow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string &amp;</a:t>
            </a:r>
            <a:r>
              <a:rPr lang="en-US" altLang="ko-KR" dirty="0" err="1" smtClean="0"/>
              <a:t>winname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flags)</a:t>
            </a:r>
          </a:p>
          <a:p>
            <a:pPr lvl="1"/>
            <a:r>
              <a:rPr lang="ko-KR" altLang="en-US" dirty="0" smtClean="0"/>
              <a:t>윈도우 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winname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윈도우 이름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이것으로 윈도우를 식별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flags</a:t>
            </a:r>
          </a:p>
          <a:p>
            <a:pPr lvl="2"/>
            <a:r>
              <a:rPr lang="en-US" altLang="ko-KR" dirty="0" smtClean="0"/>
              <a:t>WINDOW_NORMAL</a:t>
            </a:r>
          </a:p>
          <a:p>
            <a:pPr lvl="2"/>
            <a:r>
              <a:rPr lang="en-US" altLang="ko-KR" dirty="0" smtClean="0"/>
              <a:t>WINDOW_AUTOSIZE</a:t>
            </a:r>
          </a:p>
          <a:p>
            <a:pPr lvl="3"/>
            <a:r>
              <a:rPr lang="ko-KR" altLang="en-US" dirty="0" smtClean="0"/>
              <a:t>기본값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WINDOW_OPENGL</a:t>
            </a:r>
          </a:p>
          <a:p>
            <a:pPr lvl="1"/>
            <a:r>
              <a:rPr lang="ko-KR" altLang="en-US" dirty="0" smtClean="0"/>
              <a:t>생성된 윈도우는 </a:t>
            </a:r>
            <a:r>
              <a:rPr lang="en-US" altLang="ko-KR" dirty="0" smtClean="0"/>
              <a:t>cv::</a:t>
            </a:r>
            <a:r>
              <a:rPr lang="en-US" altLang="ko-KR" dirty="0" err="1" smtClean="0"/>
              <a:t>destroyWindow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dirty="0"/>
              <a:t>cv::</a:t>
            </a:r>
            <a:r>
              <a:rPr lang="en-US" altLang="ko-KR" dirty="0" err="1" smtClean="0"/>
              <a:t>destroyAllWindows</a:t>
            </a:r>
            <a:r>
              <a:rPr lang="ko-KR" altLang="en-US" dirty="0" smtClean="0"/>
              <a:t>로 제거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843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 functions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imshow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/>
              <a:t>string&amp; </a:t>
            </a:r>
            <a:r>
              <a:rPr lang="en-US" altLang="ko-KR" dirty="0" err="1"/>
              <a:t>winname</a:t>
            </a:r>
            <a:r>
              <a:rPr lang="en-US" altLang="ko-KR" dirty="0"/>
              <a:t>, </a:t>
            </a:r>
            <a:r>
              <a:rPr lang="en-US" altLang="ko-KR" dirty="0" err="1"/>
              <a:t>InputArray</a:t>
            </a:r>
            <a:r>
              <a:rPr lang="en-US" altLang="ko-KR" dirty="0"/>
              <a:t> mat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윈도우에 영상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winname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영상 출력할 윈도우의 이름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mat</a:t>
            </a:r>
          </a:p>
          <a:p>
            <a:pPr lvl="2"/>
            <a:r>
              <a:rPr lang="ko-KR" altLang="en-US" dirty="0" smtClean="0"/>
              <a:t>영상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23915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 functions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waitKey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delay=0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윈도우에 키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delay</a:t>
            </a:r>
          </a:p>
          <a:p>
            <a:pPr lvl="2"/>
            <a:r>
              <a:rPr lang="ko-KR" altLang="en-US" dirty="0" smtClean="0"/>
              <a:t>키 입력 대기 시간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일 경우 키가 </a:t>
            </a:r>
            <a:r>
              <a:rPr lang="ko-KR" altLang="en-US" dirty="0" err="1" smtClean="0"/>
              <a:t>입력될때까지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block</a:t>
            </a:r>
          </a:p>
          <a:p>
            <a:pPr lvl="1"/>
            <a:r>
              <a:rPr lang="en-US" altLang="ko-KR" dirty="0" smtClean="0"/>
              <a:t>return value</a:t>
            </a:r>
          </a:p>
          <a:p>
            <a:pPr lvl="2"/>
            <a:r>
              <a:rPr lang="ko-KR" altLang="en-US" dirty="0" smtClean="0"/>
              <a:t>입력된 키의 </a:t>
            </a:r>
            <a:r>
              <a:rPr lang="en-US" altLang="ko-KR" dirty="0" smtClean="0"/>
              <a:t>ASCII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788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en-US" altLang="ko-KR" dirty="0" smtClean="0"/>
              <a:t>Test 2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/>
              <a:t>("Lenna.png");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("Source Image");</a:t>
            </a:r>
          </a:p>
          <a:p>
            <a:pPr marL="0" indent="0">
              <a:buNone/>
            </a:pPr>
            <a:r>
              <a:rPr lang="en-US" altLang="ko-KR" dirty="0"/>
              <a:t>	while (1)</a:t>
            </a:r>
          </a:p>
          <a:p>
            <a:pPr marL="0" indent="0">
              <a:buNone/>
            </a:pPr>
            <a:r>
              <a:rPr lang="en-US" altLang="ko-KR" dirty="0"/>
              <a:t>	{</a:t>
            </a:r>
          </a:p>
          <a:p>
            <a:pPr marL="0" indent="0">
              <a:buNone/>
            </a:pPr>
            <a:r>
              <a:rPr lang="en-US" altLang="ko-KR" dirty="0"/>
              <a:t>	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key = cv::</a:t>
            </a:r>
            <a:r>
              <a:rPr lang="en-US" altLang="ko-KR" dirty="0" err="1" smtClean="0"/>
              <a:t>waitKey</a:t>
            </a:r>
            <a:r>
              <a:rPr lang="en-US" altLang="ko-KR" dirty="0" smtClean="0"/>
              <a:t>(10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	if (key == 27)</a:t>
            </a:r>
          </a:p>
          <a:p>
            <a:pPr marL="0" indent="0">
              <a:buNone/>
            </a:pPr>
            <a:r>
              <a:rPr lang="en-US" altLang="ko-KR" dirty="0"/>
              <a:t>			break;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48432" y="4349578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ESC </a:t>
            </a:r>
            <a:r>
              <a:rPr lang="ko-KR" altLang="en-US" dirty="0" smtClean="0">
                <a:solidFill>
                  <a:srgbClr val="00B0F0"/>
                </a:solidFill>
              </a:rPr>
              <a:t>키 입력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81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Mouse callback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cv::Mat </a:t>
            </a:r>
            <a:r>
              <a:rPr lang="en-US" altLang="ko-KR" dirty="0" err="1"/>
              <a:t>srcImg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void </a:t>
            </a:r>
            <a:r>
              <a:rPr lang="en-US" altLang="ko-KR" dirty="0" err="1"/>
              <a:t>on_mouse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event, 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flags, void* </a:t>
            </a:r>
            <a:r>
              <a:rPr lang="en-US" altLang="ko-KR" dirty="0" err="1"/>
              <a:t>param</a:t>
            </a:r>
            <a:r>
              <a:rPr lang="en-US" altLang="ko-KR" dirty="0"/>
              <a:t>){</a:t>
            </a:r>
          </a:p>
          <a:p>
            <a:pPr marL="0" indent="0">
              <a:buNone/>
            </a:pPr>
            <a:r>
              <a:rPr lang="en-US" altLang="ko-KR" dirty="0"/>
              <a:t>	if (event == CV_EVENT_LBUTTONDOWN){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printf</a:t>
            </a:r>
            <a:r>
              <a:rPr lang="en-US" altLang="ko-KR" dirty="0"/>
              <a:t>("Mouse Pointer: %d, %d\n", x, y);</a:t>
            </a:r>
          </a:p>
          <a:p>
            <a:pPr marL="0" indent="0">
              <a:buNone/>
            </a:pPr>
            <a:r>
              <a:rPr lang="en-US" altLang="ko-KR" dirty="0"/>
              <a:t>		cv::circle(</a:t>
            </a:r>
            <a:r>
              <a:rPr lang="en-US" altLang="ko-KR" dirty="0" err="1"/>
              <a:t>srcImg</a:t>
            </a:r>
            <a:r>
              <a:rPr lang="en-US" altLang="ko-KR" dirty="0"/>
              <a:t>, cv::Point(x, y), 5, cv::Scalar(255, 0, 0), 2);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/>
              <a:t>("Lenna.png");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("Source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setMouseCallback</a:t>
            </a:r>
            <a:r>
              <a:rPr lang="en-US" altLang="ko-KR" dirty="0"/>
              <a:t>("Source Image", </a:t>
            </a:r>
            <a:r>
              <a:rPr lang="en-US" altLang="ko-KR" dirty="0" err="1"/>
              <a:t>on_mouse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while (1)</a:t>
            </a:r>
          </a:p>
          <a:p>
            <a:pPr marL="0" indent="0">
              <a:buNone/>
            </a:pPr>
            <a:r>
              <a:rPr lang="en-US" altLang="ko-KR" dirty="0"/>
              <a:t>	{</a:t>
            </a:r>
          </a:p>
          <a:p>
            <a:pPr marL="0" indent="0">
              <a:buNone/>
            </a:pPr>
            <a:r>
              <a:rPr lang="en-US" altLang="ko-KR" dirty="0"/>
              <a:t>	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key = cv::</a:t>
            </a:r>
            <a:r>
              <a:rPr lang="en-US" altLang="ko-KR" dirty="0" err="1"/>
              <a:t>waitKey</a:t>
            </a:r>
            <a:r>
              <a:rPr lang="en-US" altLang="ko-KR" dirty="0"/>
              <a:t>(10);</a:t>
            </a:r>
          </a:p>
          <a:p>
            <a:pPr marL="0" indent="0">
              <a:buNone/>
            </a:pPr>
            <a:r>
              <a:rPr lang="en-US" altLang="ko-KR" dirty="0"/>
              <a:t>		if (key == 27)</a:t>
            </a:r>
          </a:p>
          <a:p>
            <a:pPr marL="0" indent="0">
              <a:buNone/>
            </a:pPr>
            <a:r>
              <a:rPr lang="en-US" altLang="ko-KR" dirty="0"/>
              <a:t>			break;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693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GUI function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setMouseCallback</a:t>
            </a:r>
            <a:r>
              <a:rPr lang="en-US" altLang="ko-KR" dirty="0"/>
              <a:t>(</a:t>
            </a:r>
            <a:r>
              <a:rPr lang="en-US" altLang="ko-KR" dirty="0" err="1"/>
              <a:t>const</a:t>
            </a:r>
            <a:r>
              <a:rPr lang="en-US" altLang="ko-KR" dirty="0"/>
              <a:t> string&amp; </a:t>
            </a:r>
            <a:r>
              <a:rPr lang="en-US" altLang="ko-KR" dirty="0" err="1"/>
              <a:t>winname</a:t>
            </a:r>
            <a:r>
              <a:rPr lang="en-US" altLang="ko-KR" dirty="0"/>
              <a:t>, </a:t>
            </a:r>
            <a:r>
              <a:rPr lang="en-US" altLang="ko-KR" dirty="0" err="1"/>
              <a:t>MouseCallback</a:t>
            </a:r>
            <a:r>
              <a:rPr lang="en-US" altLang="ko-KR" dirty="0"/>
              <a:t> </a:t>
            </a:r>
            <a:r>
              <a:rPr lang="en-US" altLang="ko-KR" dirty="0" err="1"/>
              <a:t>onMouse</a:t>
            </a:r>
            <a:r>
              <a:rPr lang="en-US" altLang="ko-KR" dirty="0"/>
              <a:t>, void* </a:t>
            </a:r>
            <a:r>
              <a:rPr lang="en-US" altLang="ko-KR" dirty="0" err="1"/>
              <a:t>userdata</a:t>
            </a:r>
            <a:r>
              <a:rPr lang="en-US" altLang="ko-KR" dirty="0"/>
              <a:t>=0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마우스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 등록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winname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대상 윈도우의 이름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onMouse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콜백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3"/>
            <a:r>
              <a:rPr lang="en-US" altLang="ko-KR" dirty="0"/>
              <a:t>void (*</a:t>
            </a:r>
            <a:r>
              <a:rPr lang="en-US" altLang="ko-KR" dirty="0" err="1"/>
              <a:t>MouseCallback</a:t>
            </a:r>
            <a:r>
              <a:rPr lang="en-US" altLang="ko-KR" dirty="0"/>
              <a:t>)(</a:t>
            </a:r>
            <a:r>
              <a:rPr lang="en-US" altLang="ko-KR" dirty="0" err="1"/>
              <a:t>int</a:t>
            </a:r>
            <a:r>
              <a:rPr lang="en-US" altLang="ko-KR" dirty="0"/>
              <a:t> event, 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flags, void* </a:t>
            </a:r>
            <a:r>
              <a:rPr lang="en-US" altLang="ko-KR" dirty="0" err="1"/>
              <a:t>userdata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event</a:t>
            </a:r>
          </a:p>
          <a:p>
            <a:pPr lvl="5"/>
            <a:r>
              <a:rPr lang="ko-KR" altLang="en-US" dirty="0" smtClean="0"/>
              <a:t>마우스 이벤트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x, y: </a:t>
            </a:r>
            <a:r>
              <a:rPr lang="ko-KR" altLang="en-US" dirty="0" smtClean="0"/>
              <a:t>마우스 포인터 좌표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flags: </a:t>
            </a:r>
            <a:r>
              <a:rPr lang="ko-KR" altLang="en-US" dirty="0" smtClean="0"/>
              <a:t>이벤트 플래그</a:t>
            </a:r>
            <a:r>
              <a:rPr lang="en-US" altLang="ko-KR" dirty="0" smtClean="0"/>
              <a:t>. Alt, shift, ctrl, </a:t>
            </a:r>
            <a:r>
              <a:rPr lang="ko-KR" altLang="en-US" dirty="0" smtClean="0"/>
              <a:t>키 입력여부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userdata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콜백</a:t>
            </a:r>
            <a:r>
              <a:rPr lang="ko-KR" altLang="en-US" dirty="0" smtClean="0"/>
              <a:t> 함수에 전달할 데이터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59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circle(Mat&amp; </a:t>
            </a:r>
            <a:r>
              <a:rPr lang="en-US" altLang="ko-KR" dirty="0" err="1"/>
              <a:t>img</a:t>
            </a:r>
            <a:r>
              <a:rPr lang="en-US" altLang="ko-KR" dirty="0"/>
              <a:t>, Point center, </a:t>
            </a:r>
            <a:r>
              <a:rPr lang="en-US" altLang="ko-KR" dirty="0" err="1"/>
              <a:t>int</a:t>
            </a:r>
            <a:r>
              <a:rPr lang="en-US" altLang="ko-KR" dirty="0"/>
              <a:t> radius, </a:t>
            </a:r>
            <a:r>
              <a:rPr lang="en-US" altLang="ko-KR" dirty="0" err="1"/>
              <a:t>const</a:t>
            </a:r>
            <a:r>
              <a:rPr lang="en-US" altLang="ko-KR" dirty="0"/>
              <a:t> Scalar&amp; color, </a:t>
            </a:r>
            <a:r>
              <a:rPr lang="en-US" altLang="ko-KR" dirty="0" err="1"/>
              <a:t>int</a:t>
            </a:r>
            <a:r>
              <a:rPr lang="en-US" altLang="ko-KR" dirty="0"/>
              <a:t> thickness=1,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lineType</a:t>
            </a:r>
            <a:r>
              <a:rPr lang="en-US" altLang="ko-KR" dirty="0"/>
              <a:t>=8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shift=0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영상에 원을 그림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Img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대상 영상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Center</a:t>
            </a:r>
          </a:p>
          <a:p>
            <a:pPr lvl="2"/>
            <a:r>
              <a:rPr lang="ko-KR" altLang="en-US" dirty="0" smtClean="0"/>
              <a:t>원의 중심 좌표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Radius</a:t>
            </a:r>
          </a:p>
          <a:p>
            <a:pPr lvl="2"/>
            <a:r>
              <a:rPr lang="ko-KR" altLang="en-US" dirty="0" smtClean="0"/>
              <a:t>원의 반지름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Color</a:t>
            </a:r>
          </a:p>
          <a:p>
            <a:pPr lvl="2"/>
            <a:r>
              <a:rPr lang="ko-KR" altLang="en-US" dirty="0" smtClean="0"/>
              <a:t>색상 </a:t>
            </a:r>
            <a:r>
              <a:rPr lang="en-US" altLang="ko-KR" dirty="0" smtClean="0"/>
              <a:t>(BGR)</a:t>
            </a:r>
          </a:p>
          <a:p>
            <a:pPr lvl="1"/>
            <a:r>
              <a:rPr lang="en-US" altLang="ko-KR" dirty="0" smtClean="0"/>
              <a:t>thickness</a:t>
            </a:r>
          </a:p>
          <a:p>
            <a:pPr lvl="2"/>
            <a:r>
              <a:rPr lang="ko-KR" altLang="en-US" dirty="0" smtClean="0"/>
              <a:t>선 두께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lineType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8: 8-connected line</a:t>
            </a:r>
          </a:p>
          <a:p>
            <a:pPr lvl="2"/>
            <a:r>
              <a:rPr lang="en-US" altLang="ko-KR" dirty="0" smtClean="0"/>
              <a:t>4: 4-connected line</a:t>
            </a:r>
          </a:p>
          <a:p>
            <a:pPr lvl="2"/>
            <a:r>
              <a:rPr lang="en-US" altLang="ko-KR" dirty="0" smtClean="0"/>
              <a:t>CV_AA: </a:t>
            </a:r>
            <a:r>
              <a:rPr lang="en-US" altLang="ko-KR" dirty="0" err="1" smtClean="0"/>
              <a:t>andialiased</a:t>
            </a:r>
            <a:r>
              <a:rPr lang="en-US" altLang="ko-KR" dirty="0" smtClean="0"/>
              <a:t>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263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Mouse callback 2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112108" y="1442352"/>
            <a:ext cx="69197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void </a:t>
            </a:r>
            <a:r>
              <a:rPr lang="en-US" altLang="ko-KR" sz="1400" dirty="0" err="1" smtClean="0"/>
              <a:t>on_mouse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event,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y,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flags, void* </a:t>
            </a:r>
            <a:r>
              <a:rPr lang="en-US" altLang="ko-KR" sz="1400" dirty="0" err="1" smtClean="0"/>
              <a:t>param</a:t>
            </a:r>
            <a:r>
              <a:rPr lang="en-US" altLang="ko-KR" sz="1400" dirty="0" smtClean="0"/>
              <a:t>){</a:t>
            </a:r>
          </a:p>
          <a:p>
            <a:r>
              <a:rPr lang="en-US" altLang="ko-KR" sz="1400" dirty="0" smtClean="0"/>
              <a:t>	if (event == CV_EVENT_LBUTTONDOWN){</a:t>
            </a:r>
          </a:p>
          <a:p>
            <a:r>
              <a:rPr lang="en-US" altLang="ko-KR" sz="1400" dirty="0" smtClean="0"/>
              <a:t>		unsigned char B = srcImg.at&lt;unsigned char&gt;(cv::Point(3 * x, y));</a:t>
            </a:r>
          </a:p>
          <a:p>
            <a:r>
              <a:rPr lang="en-US" altLang="ko-KR" sz="1400" dirty="0" smtClean="0"/>
              <a:t>		unsigned char G = srcImg.at&lt;unsigned char&gt;(cv::Point(3 * x + 1, y));</a:t>
            </a:r>
          </a:p>
          <a:p>
            <a:r>
              <a:rPr lang="en-US" altLang="ko-KR" sz="1400" dirty="0" smtClean="0"/>
              <a:t>		unsigned char R = srcImg.at&lt;unsigned char&gt;(cv::Point(3 * x + 2, y));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printf</a:t>
            </a:r>
            <a:r>
              <a:rPr lang="en-US" altLang="ko-KR" sz="1400" dirty="0" smtClean="0"/>
              <a:t>("Mouse Pointer: %d, %d \n", x, y);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printf</a:t>
            </a:r>
            <a:r>
              <a:rPr lang="en-US" altLang="ko-KR" sz="1400" dirty="0" smtClean="0"/>
              <a:t>("Color Value  : %d, %d, %d \n", B, G, R);</a:t>
            </a:r>
          </a:p>
          <a:p>
            <a:r>
              <a:rPr lang="en-US" altLang="ko-KR" sz="1400" dirty="0" smtClean="0"/>
              <a:t>	}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직사각형 4"/>
          <p:cNvSpPr/>
          <p:nvPr/>
        </p:nvSpPr>
        <p:spPr>
          <a:xfrm>
            <a:off x="2911931" y="5189009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5"/>
          <p:cNvSpPr/>
          <p:nvPr/>
        </p:nvSpPr>
        <p:spPr>
          <a:xfrm>
            <a:off x="3127955" y="5189009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6"/>
          <p:cNvSpPr/>
          <p:nvPr/>
        </p:nvSpPr>
        <p:spPr>
          <a:xfrm>
            <a:off x="3343979" y="5189009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7"/>
          <p:cNvSpPr/>
          <p:nvPr/>
        </p:nvSpPr>
        <p:spPr>
          <a:xfrm>
            <a:off x="3566331" y="5189009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8"/>
          <p:cNvSpPr/>
          <p:nvPr/>
        </p:nvSpPr>
        <p:spPr>
          <a:xfrm>
            <a:off x="3782355" y="5189009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9"/>
          <p:cNvSpPr/>
          <p:nvPr/>
        </p:nvSpPr>
        <p:spPr>
          <a:xfrm>
            <a:off x="3998379" y="5189009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0"/>
          <p:cNvSpPr/>
          <p:nvPr/>
        </p:nvSpPr>
        <p:spPr>
          <a:xfrm>
            <a:off x="4234247" y="5189009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1"/>
          <p:cNvSpPr/>
          <p:nvPr/>
        </p:nvSpPr>
        <p:spPr>
          <a:xfrm>
            <a:off x="4450271" y="5189009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2"/>
          <p:cNvSpPr/>
          <p:nvPr/>
        </p:nvSpPr>
        <p:spPr>
          <a:xfrm>
            <a:off x="4666295" y="5189009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3"/>
          <p:cNvSpPr/>
          <p:nvPr/>
        </p:nvSpPr>
        <p:spPr>
          <a:xfrm>
            <a:off x="4872055" y="5189009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4"/>
          <p:cNvSpPr/>
          <p:nvPr/>
        </p:nvSpPr>
        <p:spPr>
          <a:xfrm>
            <a:off x="5088079" y="5189009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5"/>
          <p:cNvSpPr/>
          <p:nvPr/>
        </p:nvSpPr>
        <p:spPr>
          <a:xfrm>
            <a:off x="5304103" y="5189009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6"/>
          <p:cNvSpPr/>
          <p:nvPr/>
        </p:nvSpPr>
        <p:spPr>
          <a:xfrm rot="5400000">
            <a:off x="3123388" y="5755954"/>
            <a:ext cx="221459" cy="6493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909465" y="6191336"/>
            <a:ext cx="64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0</a:t>
            </a:r>
            <a:endParaRPr lang="ko-KR" altLang="en-US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03271" y="6175581"/>
            <a:ext cx="32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x:</a:t>
            </a:r>
            <a:endParaRPr lang="ko-KR" altLang="en-US" dirty="0">
              <a:latin typeface="+mj-lt"/>
            </a:endParaRPr>
          </a:p>
        </p:txBody>
      </p:sp>
      <p:sp>
        <p:nvSpPr>
          <p:cNvPr id="38" name="오른쪽 중괄호 16"/>
          <p:cNvSpPr/>
          <p:nvPr/>
        </p:nvSpPr>
        <p:spPr>
          <a:xfrm rot="5400000">
            <a:off x="3777788" y="5755954"/>
            <a:ext cx="221459" cy="6493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563865" y="6191336"/>
            <a:ext cx="64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1</a:t>
            </a:r>
            <a:endParaRPr lang="ko-KR" altLang="en-US" dirty="0">
              <a:latin typeface="+mj-lt"/>
            </a:endParaRPr>
          </a:p>
        </p:txBody>
      </p:sp>
      <p:sp>
        <p:nvSpPr>
          <p:cNvPr id="40" name="오른쪽 중괄호 16"/>
          <p:cNvSpPr/>
          <p:nvPr/>
        </p:nvSpPr>
        <p:spPr>
          <a:xfrm rot="5400000">
            <a:off x="4435440" y="5755954"/>
            <a:ext cx="221459" cy="6493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221517" y="6191336"/>
            <a:ext cx="64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2</a:t>
            </a:r>
            <a:endParaRPr lang="ko-KR" altLang="en-US" dirty="0">
              <a:latin typeface="+mj-lt"/>
            </a:endParaRPr>
          </a:p>
        </p:txBody>
      </p:sp>
      <p:sp>
        <p:nvSpPr>
          <p:cNvPr id="42" name="오른쪽 중괄호 16"/>
          <p:cNvSpPr/>
          <p:nvPr/>
        </p:nvSpPr>
        <p:spPr>
          <a:xfrm rot="5400000">
            <a:off x="5084745" y="5755954"/>
            <a:ext cx="221459" cy="6493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870822" y="6191336"/>
            <a:ext cx="64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3</a:t>
            </a:r>
            <a:endParaRPr lang="ko-KR" altLang="en-US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49931" y="4930401"/>
            <a:ext cx="6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+mj-lt"/>
              </a:rPr>
              <a:t>…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48698" y="6021693"/>
            <a:ext cx="6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+mj-lt"/>
              </a:rPr>
              <a:t>…</a:t>
            </a:r>
            <a:endParaRPr lang="ko-KR" altLang="en-US" sz="2800" dirty="0">
              <a:latin typeface="+mj-lt"/>
            </a:endParaRPr>
          </a:p>
        </p:txBody>
      </p:sp>
      <p:sp>
        <p:nvSpPr>
          <p:cNvPr id="28" name="직사각형 4"/>
          <p:cNvSpPr/>
          <p:nvPr/>
        </p:nvSpPr>
        <p:spPr>
          <a:xfrm>
            <a:off x="2927174" y="4156934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5"/>
          <p:cNvSpPr/>
          <p:nvPr/>
        </p:nvSpPr>
        <p:spPr>
          <a:xfrm>
            <a:off x="3143198" y="4156934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6"/>
          <p:cNvSpPr/>
          <p:nvPr/>
        </p:nvSpPr>
        <p:spPr>
          <a:xfrm>
            <a:off x="3359222" y="4156934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7"/>
          <p:cNvSpPr/>
          <p:nvPr/>
        </p:nvSpPr>
        <p:spPr>
          <a:xfrm>
            <a:off x="3581574" y="4156934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8"/>
          <p:cNvSpPr/>
          <p:nvPr/>
        </p:nvSpPr>
        <p:spPr>
          <a:xfrm>
            <a:off x="3797598" y="4156934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9"/>
          <p:cNvSpPr/>
          <p:nvPr/>
        </p:nvSpPr>
        <p:spPr>
          <a:xfrm>
            <a:off x="4013622" y="4156934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10"/>
          <p:cNvSpPr/>
          <p:nvPr/>
        </p:nvSpPr>
        <p:spPr>
          <a:xfrm>
            <a:off x="4249490" y="4156934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11"/>
          <p:cNvSpPr/>
          <p:nvPr/>
        </p:nvSpPr>
        <p:spPr>
          <a:xfrm>
            <a:off x="4465514" y="4156934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12"/>
          <p:cNvSpPr/>
          <p:nvPr/>
        </p:nvSpPr>
        <p:spPr>
          <a:xfrm>
            <a:off x="4681538" y="4156934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13"/>
          <p:cNvSpPr/>
          <p:nvPr/>
        </p:nvSpPr>
        <p:spPr>
          <a:xfrm>
            <a:off x="4887298" y="4156934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14"/>
          <p:cNvSpPr/>
          <p:nvPr/>
        </p:nvSpPr>
        <p:spPr>
          <a:xfrm>
            <a:off x="5103322" y="4156934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15"/>
          <p:cNvSpPr/>
          <p:nvPr/>
        </p:nvSpPr>
        <p:spPr>
          <a:xfrm>
            <a:off x="5319346" y="4156934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"/>
          <p:cNvSpPr/>
          <p:nvPr/>
        </p:nvSpPr>
        <p:spPr>
          <a:xfrm>
            <a:off x="2916639" y="4672971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5"/>
          <p:cNvSpPr/>
          <p:nvPr/>
        </p:nvSpPr>
        <p:spPr>
          <a:xfrm>
            <a:off x="3132663" y="4672971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6"/>
          <p:cNvSpPr/>
          <p:nvPr/>
        </p:nvSpPr>
        <p:spPr>
          <a:xfrm>
            <a:off x="3348687" y="4672971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7"/>
          <p:cNvSpPr/>
          <p:nvPr/>
        </p:nvSpPr>
        <p:spPr>
          <a:xfrm>
            <a:off x="3571039" y="4672971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8"/>
          <p:cNvSpPr/>
          <p:nvPr/>
        </p:nvSpPr>
        <p:spPr>
          <a:xfrm>
            <a:off x="3787063" y="4672971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9"/>
          <p:cNvSpPr/>
          <p:nvPr/>
        </p:nvSpPr>
        <p:spPr>
          <a:xfrm>
            <a:off x="4003087" y="4672971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10"/>
          <p:cNvSpPr/>
          <p:nvPr/>
        </p:nvSpPr>
        <p:spPr>
          <a:xfrm>
            <a:off x="4238955" y="4672971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11"/>
          <p:cNvSpPr/>
          <p:nvPr/>
        </p:nvSpPr>
        <p:spPr>
          <a:xfrm>
            <a:off x="4454979" y="4672971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12"/>
          <p:cNvSpPr/>
          <p:nvPr/>
        </p:nvSpPr>
        <p:spPr>
          <a:xfrm>
            <a:off x="4671003" y="4672971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13"/>
          <p:cNvSpPr/>
          <p:nvPr/>
        </p:nvSpPr>
        <p:spPr>
          <a:xfrm>
            <a:off x="4876763" y="4672971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14"/>
          <p:cNvSpPr/>
          <p:nvPr/>
        </p:nvSpPr>
        <p:spPr>
          <a:xfrm>
            <a:off x="5092787" y="4672971"/>
            <a:ext cx="216024" cy="216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15"/>
          <p:cNvSpPr/>
          <p:nvPr/>
        </p:nvSpPr>
        <p:spPr>
          <a:xfrm>
            <a:off x="5308811" y="4672971"/>
            <a:ext cx="216024" cy="2160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654680" y="4411361"/>
            <a:ext cx="6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+mj-lt"/>
              </a:rPr>
              <a:t>…</a:t>
            </a:r>
            <a:endParaRPr lang="ko-KR" altLang="en-US" sz="2800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6657" y="3895324"/>
            <a:ext cx="6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+mj-lt"/>
              </a:rPr>
              <a:t>…</a:t>
            </a:r>
            <a:endParaRPr lang="ko-KR" altLang="en-US" sz="2800" dirty="0"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 rot="5400000">
            <a:off x="3024804" y="5458151"/>
            <a:ext cx="6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+mj-lt"/>
              </a:rPr>
              <a:t>…</a:t>
            </a:r>
            <a:endParaRPr lang="ko-KR" altLang="en-US" sz="2800" dirty="0">
              <a:latin typeface="+mj-lt"/>
            </a:endParaRPr>
          </a:p>
        </p:txBody>
      </p:sp>
      <p:sp>
        <p:nvSpPr>
          <p:cNvPr id="65" name="TextBox 64"/>
          <p:cNvSpPr txBox="1"/>
          <p:nvPr/>
        </p:nvSpPr>
        <p:spPr>
          <a:xfrm rot="5400000">
            <a:off x="3705278" y="5462532"/>
            <a:ext cx="6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+mj-lt"/>
              </a:rPr>
              <a:t>…</a:t>
            </a:r>
            <a:endParaRPr lang="ko-KR" altLang="en-US" sz="2800" dirty="0"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 rot="5400000">
            <a:off x="4340409" y="5463653"/>
            <a:ext cx="6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+mj-lt"/>
              </a:rPr>
              <a:t>…</a:t>
            </a:r>
            <a:endParaRPr lang="ko-KR" altLang="en-US" sz="2800" dirty="0"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 rot="5400000">
            <a:off x="4989715" y="5468076"/>
            <a:ext cx="6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+mj-lt"/>
              </a:rPr>
              <a:t>…</a:t>
            </a:r>
            <a:endParaRPr lang="ko-KR" altLang="en-US" sz="28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50624" y="3675563"/>
            <a:ext cx="64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y</a:t>
            </a:r>
            <a:endParaRPr lang="ko-KR" altLang="en-US" dirty="0"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47620" y="4080280"/>
            <a:ext cx="64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0</a:t>
            </a:r>
            <a:endParaRPr lang="ko-KR" alt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48957" y="4576522"/>
            <a:ext cx="64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1</a:t>
            </a:r>
            <a:endParaRPr lang="ko-KR" altLang="en-US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41751" y="5104302"/>
            <a:ext cx="64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2</a:t>
            </a:r>
            <a:endParaRPr lang="ko-KR" alt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2452348" y="5468076"/>
            <a:ext cx="64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+mj-lt"/>
              </a:rPr>
              <a:t>…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7846" y="3577916"/>
            <a:ext cx="384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Mat</a:t>
            </a:r>
            <a:r>
              <a:rPr lang="ko-KR" altLang="en-US" dirty="0" smtClean="0"/>
              <a:t>의 영상 데이터 구조 </a:t>
            </a:r>
            <a:r>
              <a:rPr lang="en-US" altLang="ko-KR" dirty="0" smtClean="0"/>
              <a:t>- BGR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48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47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Color space conversion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313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 space conversion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cvtColor</a:t>
            </a:r>
            <a:r>
              <a:rPr lang="en-US" altLang="ko-KR" dirty="0"/>
              <a:t>(</a:t>
            </a:r>
            <a:r>
              <a:rPr lang="en-US" altLang="ko-KR" dirty="0" err="1"/>
              <a:t>InputArray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OutputArray</a:t>
            </a:r>
            <a:r>
              <a:rPr lang="en-US" altLang="ko-KR" dirty="0"/>
              <a:t> </a:t>
            </a:r>
            <a:r>
              <a:rPr lang="en-US" altLang="ko-KR" dirty="0" err="1"/>
              <a:t>dst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code,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dstCn</a:t>
            </a:r>
            <a:r>
              <a:rPr lang="en-US" altLang="ko-KR" dirty="0" smtClean="0"/>
              <a:t>=0 )</a:t>
            </a:r>
          </a:p>
          <a:p>
            <a:pPr lvl="1"/>
            <a:r>
              <a:rPr lang="en-US" altLang="ko-KR" dirty="0" smtClean="0"/>
              <a:t>code</a:t>
            </a:r>
          </a:p>
          <a:p>
            <a:pPr lvl="2"/>
            <a:r>
              <a:rPr lang="en-US" altLang="ko-KR" dirty="0" smtClean="0"/>
              <a:t>CV_BGR2GRAY, CV_BGR2HSV …</a:t>
            </a:r>
          </a:p>
          <a:p>
            <a:pPr lvl="1"/>
            <a:r>
              <a:rPr lang="en-US" altLang="ko-KR" dirty="0" err="1" smtClean="0"/>
              <a:t>dstCn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dst</a:t>
            </a:r>
            <a:r>
              <a:rPr lang="ko-KR" altLang="en-US" dirty="0" smtClean="0"/>
              <a:t>의 채널 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인 경우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의 채널 수와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를 통해 자동으로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614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 space conversion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/>
              <a:t>("Lenna.png");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 smtClean="0"/>
              <a:t>dstImg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cvtColor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, CV_BGR2GRAY);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("Source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("Result Image");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("Result Image", </a:t>
            </a:r>
            <a:r>
              <a:rPr lang="en-US" altLang="ko-KR" dirty="0" err="1"/>
              <a:t>dstImg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key = cv::</a:t>
            </a:r>
            <a:r>
              <a:rPr lang="en-US" altLang="ko-KR" dirty="0" err="1"/>
              <a:t>waitKey</a:t>
            </a:r>
            <a:r>
              <a:rPr lang="en-US" altLang="ko-KR" dirty="0"/>
              <a:t>(0);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240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 space conversion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8" y="1724585"/>
            <a:ext cx="5070476" cy="2970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89" y="2994587"/>
            <a:ext cx="3971925" cy="34385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49195" y="2199503"/>
            <a:ext cx="247735" cy="205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4572000" y="3657237"/>
            <a:ext cx="1392195" cy="173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87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 space conversion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0" y="2341908"/>
            <a:ext cx="3626580" cy="3784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98" y="2341908"/>
            <a:ext cx="3626580" cy="37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9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 space conversion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HSV, </a:t>
            </a:r>
            <a:r>
              <a:rPr lang="en-US" altLang="ko-KR" dirty="0" err="1" smtClean="0"/>
              <a:t>YCbCr</a:t>
            </a:r>
            <a:r>
              <a:rPr lang="en-US" altLang="ko-KR" dirty="0" smtClean="0"/>
              <a:t>, RGB</a:t>
            </a:r>
            <a:r>
              <a:rPr lang="ko-KR" altLang="en-US" dirty="0" smtClean="0"/>
              <a:t>로도 변환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CV_BGR2HSV</a:t>
            </a:r>
          </a:p>
          <a:p>
            <a:pPr lvl="1"/>
            <a:r>
              <a:rPr lang="en-US" altLang="ko-KR" dirty="0" smtClean="0"/>
              <a:t>CV_BGR2YUV</a:t>
            </a:r>
          </a:p>
          <a:p>
            <a:pPr lvl="1"/>
            <a:r>
              <a:rPr lang="en-US" altLang="ko-KR" dirty="0" smtClean="0"/>
              <a:t>CV_BGR2RGB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447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Edge detection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78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Edge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Canny(</a:t>
            </a:r>
            <a:r>
              <a:rPr lang="en-US" altLang="ko-KR" dirty="0" err="1"/>
              <a:t>InputArray</a:t>
            </a:r>
            <a:r>
              <a:rPr lang="en-US" altLang="ko-KR" dirty="0"/>
              <a:t> image, </a:t>
            </a:r>
            <a:r>
              <a:rPr lang="en-US" altLang="ko-KR" dirty="0" err="1"/>
              <a:t>OutputArray</a:t>
            </a:r>
            <a:r>
              <a:rPr lang="en-US" altLang="ko-KR" dirty="0"/>
              <a:t> edges, double threshold1, double threshold2,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 smtClean="0"/>
              <a:t>apertureSize</a:t>
            </a:r>
            <a:r>
              <a:rPr lang="en-US" altLang="ko-KR" dirty="0" smtClean="0"/>
              <a:t>=3</a:t>
            </a:r>
            <a:r>
              <a:rPr lang="en-US" altLang="ko-KR" dirty="0"/>
              <a:t>, bool L2gradient=false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캐니 에지 검출기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Threshold1 </a:t>
            </a:r>
          </a:p>
          <a:p>
            <a:pPr lvl="2"/>
            <a:r>
              <a:rPr lang="en-US" altLang="ko-KR" dirty="0" smtClean="0"/>
              <a:t>lower threshold</a:t>
            </a:r>
          </a:p>
          <a:p>
            <a:pPr lvl="1"/>
            <a:r>
              <a:rPr lang="en-US" altLang="ko-KR" dirty="0" smtClean="0"/>
              <a:t>Threshold2</a:t>
            </a:r>
            <a:endParaRPr lang="en-US" altLang="ko-KR" dirty="0"/>
          </a:p>
          <a:p>
            <a:pPr lvl="2"/>
            <a:r>
              <a:rPr lang="en-US" altLang="ko-KR" dirty="0" smtClean="0"/>
              <a:t>upper threshold</a:t>
            </a:r>
          </a:p>
          <a:p>
            <a:pPr lvl="1"/>
            <a:r>
              <a:rPr lang="en-US" altLang="ko-KR" dirty="0" err="1" smtClean="0"/>
              <a:t>apertureSize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Sobel </a:t>
            </a:r>
            <a:r>
              <a:rPr lang="ko-KR" altLang="en-US" dirty="0" smtClean="0"/>
              <a:t>마스크의 크기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L2gradient</a:t>
            </a:r>
          </a:p>
          <a:p>
            <a:pPr lvl="2"/>
            <a:r>
              <a:rPr lang="en-US" altLang="ko-KR" dirty="0" smtClean="0"/>
              <a:t>gradient magnitude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L2 norm</a:t>
            </a:r>
            <a:r>
              <a:rPr lang="ko-KR" altLang="en-US" dirty="0" smtClean="0"/>
              <a:t>으로 계산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34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0971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/>
              <a:t>("Lenna.png");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 smtClean="0"/>
              <a:t>grayImg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 smtClean="0"/>
              <a:t>dstImg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cvtColor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grayImg</a:t>
            </a:r>
            <a:r>
              <a:rPr lang="en-US" altLang="ko-KR" dirty="0"/>
              <a:t>, CV_BGR2GRAY);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th1 = 0, th2 = 0;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("Source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("Gray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("Result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createTrackbar</a:t>
            </a:r>
            <a:r>
              <a:rPr lang="en-US" altLang="ko-KR" dirty="0"/>
              <a:t>("Th1", "Result Image", &amp;th1, 255);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createTrackbar</a:t>
            </a:r>
            <a:r>
              <a:rPr lang="en-US" altLang="ko-KR" dirty="0"/>
              <a:t>("Th2", "Result Image", &amp;th2, 255);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while (1)</a:t>
            </a:r>
          </a:p>
          <a:p>
            <a:pPr marL="0" indent="0">
              <a:buNone/>
            </a:pPr>
            <a:r>
              <a:rPr lang="en-US" altLang="ko-KR" dirty="0"/>
              <a:t>	{</a:t>
            </a:r>
          </a:p>
          <a:p>
            <a:pPr marL="0" indent="0">
              <a:buNone/>
            </a:pPr>
            <a:r>
              <a:rPr lang="en-US" altLang="ko-KR" dirty="0"/>
              <a:t>		cv::Canny(</a:t>
            </a:r>
            <a:r>
              <a:rPr lang="en-US" altLang="ko-KR" dirty="0" err="1"/>
              <a:t>grayImg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, th1, th2, 3);</a:t>
            </a:r>
          </a:p>
          <a:p>
            <a:pPr marL="0" indent="0">
              <a:buNone/>
            </a:pPr>
            <a:r>
              <a:rPr lang="en-US" altLang="ko-KR" dirty="0"/>
              <a:t>	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	cv::</a:t>
            </a:r>
            <a:r>
              <a:rPr lang="en-US" altLang="ko-KR" dirty="0" err="1"/>
              <a:t>imshow</a:t>
            </a:r>
            <a:r>
              <a:rPr lang="en-US" altLang="ko-KR" dirty="0"/>
              <a:t>("Gray Image", </a:t>
            </a:r>
            <a:r>
              <a:rPr lang="en-US" altLang="ko-KR" dirty="0" err="1"/>
              <a:t>grayImg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	cv::</a:t>
            </a:r>
            <a:r>
              <a:rPr lang="en-US" altLang="ko-KR" dirty="0" err="1"/>
              <a:t>imshow</a:t>
            </a:r>
            <a:r>
              <a:rPr lang="en-US" altLang="ko-KR" dirty="0"/>
              <a:t>("Result Image", </a:t>
            </a:r>
            <a:r>
              <a:rPr lang="en-US" altLang="ko-KR" dirty="0" err="1"/>
              <a:t>dstImg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	if (cv::</a:t>
            </a:r>
            <a:r>
              <a:rPr lang="en-US" altLang="ko-KR" dirty="0" err="1"/>
              <a:t>waitKey</a:t>
            </a:r>
            <a:r>
              <a:rPr lang="en-US" altLang="ko-KR" dirty="0"/>
              <a:t>(10) == 27)</a:t>
            </a:r>
          </a:p>
          <a:p>
            <a:pPr marL="0" indent="0">
              <a:buNone/>
            </a:pPr>
            <a:r>
              <a:rPr lang="en-US" altLang="ko-KR" dirty="0"/>
              <a:t>			break;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604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GUI function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createTrackbar</a:t>
            </a:r>
            <a:r>
              <a:rPr lang="en-US" altLang="ko-KR" dirty="0"/>
              <a:t>(</a:t>
            </a:r>
            <a:r>
              <a:rPr lang="en-US" altLang="ko-KR" dirty="0" err="1"/>
              <a:t>const</a:t>
            </a:r>
            <a:r>
              <a:rPr lang="en-US" altLang="ko-KR" dirty="0"/>
              <a:t> string&amp; </a:t>
            </a:r>
            <a:r>
              <a:rPr lang="en-US" altLang="ko-KR" dirty="0" err="1"/>
              <a:t>trackbarname</a:t>
            </a:r>
            <a:r>
              <a:rPr lang="en-US" altLang="ko-KR" dirty="0"/>
              <a:t>, </a:t>
            </a:r>
            <a:r>
              <a:rPr lang="en-US" altLang="ko-KR" dirty="0" err="1"/>
              <a:t>const</a:t>
            </a:r>
            <a:r>
              <a:rPr lang="en-US" altLang="ko-KR" dirty="0"/>
              <a:t> string&amp; </a:t>
            </a:r>
            <a:r>
              <a:rPr lang="en-US" altLang="ko-KR" dirty="0" err="1"/>
              <a:t>winname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* value, </a:t>
            </a:r>
            <a:r>
              <a:rPr lang="en-US" altLang="ko-KR" dirty="0" err="1"/>
              <a:t>int</a:t>
            </a:r>
            <a:r>
              <a:rPr lang="en-US" altLang="ko-KR" dirty="0"/>
              <a:t> count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TrackbarCallback</a:t>
            </a:r>
            <a:r>
              <a:rPr lang="en-US" altLang="ko-KR" dirty="0" smtClean="0"/>
              <a:t> </a:t>
            </a:r>
            <a:r>
              <a:rPr lang="en-US" altLang="ko-KR" dirty="0" err="1"/>
              <a:t>onChange</a:t>
            </a:r>
            <a:r>
              <a:rPr lang="en-US" altLang="ko-KR" dirty="0"/>
              <a:t>=0, void* </a:t>
            </a:r>
            <a:r>
              <a:rPr lang="en-US" altLang="ko-KR" dirty="0" err="1"/>
              <a:t>userdata</a:t>
            </a:r>
            <a:r>
              <a:rPr lang="en-US" altLang="ko-KR" dirty="0"/>
              <a:t>=0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윈도우에 </a:t>
            </a:r>
            <a:r>
              <a:rPr lang="en-US" altLang="ko-KR" dirty="0" err="1" smtClean="0"/>
              <a:t>trackbar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trackbarname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trackbar</a:t>
            </a:r>
            <a:r>
              <a:rPr lang="ko-KR" altLang="en-US" dirty="0" smtClean="0"/>
              <a:t> 이름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winname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대상 윈도우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value</a:t>
            </a:r>
          </a:p>
          <a:p>
            <a:pPr lvl="3"/>
            <a:r>
              <a:rPr lang="ko-KR" altLang="en-US" dirty="0" smtClean="0"/>
              <a:t>슬라이더 값을 전달 받을 변수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count</a:t>
            </a:r>
          </a:p>
          <a:p>
            <a:pPr lvl="3"/>
            <a:r>
              <a:rPr lang="ko-KR" altLang="en-US" dirty="0" smtClean="0"/>
              <a:t>슬라이더의 최대값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41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http://opencv.org</a:t>
            </a:r>
            <a:r>
              <a:rPr lang="en-US" altLang="ko-KR" dirty="0" smtClean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9" y="2416015"/>
            <a:ext cx="8053161" cy="3710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93558" y="2677297"/>
            <a:ext cx="897924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860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2" y="2341908"/>
            <a:ext cx="3626580" cy="3784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5" y="1792911"/>
            <a:ext cx="3615602" cy="43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21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2" y="2341908"/>
            <a:ext cx="3626580" cy="37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5" y="1792911"/>
            <a:ext cx="3615602" cy="43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43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Histogram equalization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34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 equalization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0692"/>
            <a:ext cx="8229600" cy="388547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/>
              <a:t>("Lenna.png");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 smtClean="0"/>
              <a:t>grayImg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 smtClean="0"/>
              <a:t>dstImg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cvtColor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grayImg</a:t>
            </a:r>
            <a:r>
              <a:rPr lang="en-US" altLang="ko-KR" dirty="0"/>
              <a:t>, CV_BGR2GRAY);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equalizeHist</a:t>
            </a:r>
            <a:r>
              <a:rPr lang="en-US" altLang="ko-KR" dirty="0"/>
              <a:t>(</a:t>
            </a:r>
            <a:r>
              <a:rPr lang="en-US" altLang="ko-KR" dirty="0" err="1"/>
              <a:t>grayImg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("Source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("Gray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("Result Image");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("Gray Image", </a:t>
            </a:r>
            <a:r>
              <a:rPr lang="en-US" altLang="ko-KR" dirty="0" err="1"/>
              <a:t>grayImg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("Result Image", </a:t>
            </a:r>
            <a:r>
              <a:rPr lang="en-US" altLang="ko-KR" dirty="0" err="1"/>
              <a:t>dstImg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key = cv::</a:t>
            </a:r>
            <a:r>
              <a:rPr lang="en-US" altLang="ko-KR" dirty="0" err="1"/>
              <a:t>waitKey</a:t>
            </a:r>
            <a:r>
              <a:rPr lang="en-US" altLang="ko-KR" dirty="0"/>
              <a:t>(0);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Rectangle 3"/>
          <p:cNvSpPr/>
          <p:nvPr/>
        </p:nvSpPr>
        <p:spPr>
          <a:xfrm>
            <a:off x="1861751" y="1417638"/>
            <a:ext cx="5420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/>
              <a:t>equalizeHist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InputArray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OutputArray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dst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72783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 equalization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14" y="2224215"/>
            <a:ext cx="3626580" cy="3784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11" y="2224214"/>
            <a:ext cx="3626579" cy="37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91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 equalization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Mat </a:t>
            </a:r>
            <a:r>
              <a:rPr lang="ko-KR" altLang="en-US" dirty="0" smtClean="0"/>
              <a:t>생성 및 값 접근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Mat::Mat(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rows,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cols,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type)</a:t>
            </a:r>
          </a:p>
          <a:p>
            <a:pPr lvl="2"/>
            <a:r>
              <a:rPr lang="en-US" altLang="ko-KR" dirty="0" smtClean="0"/>
              <a:t>Mat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type</a:t>
            </a:r>
          </a:p>
          <a:p>
            <a:pPr lvl="3"/>
            <a:r>
              <a:rPr lang="en-US" altLang="ko-KR" dirty="0" smtClean="0"/>
              <a:t>CV_8U, CV_8UC3, CV_32F …</a:t>
            </a:r>
          </a:p>
          <a:p>
            <a:pPr marL="1371600" lvl="3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Mat::at&lt;type&gt;(Point </a:t>
            </a:r>
            <a:r>
              <a:rPr lang="en-US" altLang="ko-KR" dirty="0" err="1" smtClean="0"/>
              <a:t>pt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type</a:t>
            </a:r>
          </a:p>
          <a:p>
            <a:pPr lvl="3"/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pt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접근할 좌표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499654" y="3146854"/>
            <a:ext cx="2187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CV_8UC3</a:t>
            </a:r>
            <a:endParaRPr lang="ko-KR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158681" y="3220995"/>
            <a:ext cx="156519" cy="321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7315200" y="3220995"/>
            <a:ext cx="197708" cy="3212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7735330" y="3217048"/>
            <a:ext cx="156518" cy="3212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traight Connector 8"/>
          <p:cNvCxnSpPr>
            <a:stCxn id="5" idx="0"/>
          </p:cNvCxnSpPr>
          <p:nvPr/>
        </p:nvCxnSpPr>
        <p:spPr>
          <a:xfrm flipV="1">
            <a:off x="7236941" y="2792627"/>
            <a:ext cx="78259" cy="4283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414053" y="3538323"/>
            <a:ext cx="57666" cy="42442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5" idx="2"/>
          </p:cNvCxnSpPr>
          <p:nvPr/>
        </p:nvCxnSpPr>
        <p:spPr>
          <a:xfrm flipV="1">
            <a:off x="7858898" y="2838591"/>
            <a:ext cx="321276" cy="4026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2714" y="2484850"/>
            <a:ext cx="93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비트수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14736" y="2530814"/>
            <a:ext cx="93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채널수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166921" y="3991421"/>
            <a:ext cx="1589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자료형</a:t>
            </a:r>
            <a:endParaRPr lang="en-US" altLang="ko-KR" sz="1400" dirty="0" smtClean="0"/>
          </a:p>
          <a:p>
            <a:r>
              <a:rPr lang="en-US" altLang="ko-KR" sz="1400" dirty="0" smtClean="0"/>
              <a:t>U: unsigned</a:t>
            </a:r>
          </a:p>
          <a:p>
            <a:r>
              <a:rPr lang="en-US" altLang="ko-KR" sz="1400" dirty="0" smtClean="0"/>
              <a:t>S: signed</a:t>
            </a:r>
          </a:p>
          <a:p>
            <a:r>
              <a:rPr lang="en-US" altLang="ko-KR" sz="1400" dirty="0" smtClean="0"/>
              <a:t>F: floating point</a:t>
            </a:r>
          </a:p>
        </p:txBody>
      </p:sp>
    </p:spTree>
    <p:extLst>
      <p:ext uri="{BB962C8B-B14F-4D97-AF65-F5344CB8AC3E}">
        <p14:creationId xmlns:p14="http://schemas.microsoft.com/office/powerpoint/2010/main" val="1321341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 </a:t>
            </a:r>
            <a:r>
              <a:rPr lang="en-US" altLang="ko-KR" dirty="0" smtClean="0"/>
              <a:t>equalization</a:t>
            </a:r>
            <a:r>
              <a:rPr lang="en-US" altLang="ko-KR" dirty="0"/>
              <a:t> – saturation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/>
              <a:t>("Lenna.png");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hsvImg</a:t>
            </a:r>
            <a:r>
              <a:rPr lang="en-US" altLang="ko-KR" dirty="0"/>
              <a:t> = cv::Mat(</a:t>
            </a:r>
            <a:r>
              <a:rPr lang="en-US" altLang="ko-KR" dirty="0" err="1"/>
              <a:t>srcImg.rows</a:t>
            </a:r>
            <a:r>
              <a:rPr lang="en-US" altLang="ko-KR" dirty="0"/>
              <a:t>, </a:t>
            </a:r>
            <a:r>
              <a:rPr lang="en-US" altLang="ko-KR" dirty="0" err="1"/>
              <a:t>srcImg.cols</a:t>
            </a:r>
            <a:r>
              <a:rPr lang="en-US" altLang="ko-KR" dirty="0"/>
              <a:t>, CV_8UC3);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onechImg</a:t>
            </a:r>
            <a:r>
              <a:rPr lang="en-US" altLang="ko-KR" dirty="0"/>
              <a:t> = cv::Mat(</a:t>
            </a:r>
            <a:r>
              <a:rPr lang="en-US" altLang="ko-KR" dirty="0" err="1"/>
              <a:t>srcImg.rows</a:t>
            </a:r>
            <a:r>
              <a:rPr lang="en-US" altLang="ko-KR" dirty="0"/>
              <a:t>, </a:t>
            </a:r>
            <a:r>
              <a:rPr lang="en-US" altLang="ko-KR" dirty="0" err="1"/>
              <a:t>srcImg.cols</a:t>
            </a:r>
            <a:r>
              <a:rPr lang="en-US" altLang="ko-KR" dirty="0"/>
              <a:t>, CV_8U);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equalImg</a:t>
            </a:r>
            <a:r>
              <a:rPr lang="en-US" altLang="ko-KR" dirty="0"/>
              <a:t> = cv::Mat(</a:t>
            </a:r>
            <a:r>
              <a:rPr lang="en-US" altLang="ko-KR" dirty="0" err="1"/>
              <a:t>srcImg.rows</a:t>
            </a:r>
            <a:r>
              <a:rPr lang="en-US" altLang="ko-KR" dirty="0"/>
              <a:t>, </a:t>
            </a:r>
            <a:r>
              <a:rPr lang="en-US" altLang="ko-KR" dirty="0" err="1"/>
              <a:t>srcImg.cols</a:t>
            </a:r>
            <a:r>
              <a:rPr lang="en-US" altLang="ko-KR" dirty="0"/>
              <a:t>, CV_8U);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dstImg</a:t>
            </a:r>
            <a:r>
              <a:rPr lang="en-US" altLang="ko-KR" dirty="0"/>
              <a:t> = cv::Mat(</a:t>
            </a:r>
            <a:r>
              <a:rPr lang="en-US" altLang="ko-KR" dirty="0" err="1"/>
              <a:t>srcImg.rows</a:t>
            </a:r>
            <a:r>
              <a:rPr lang="en-US" altLang="ko-KR" dirty="0"/>
              <a:t>, </a:t>
            </a:r>
            <a:r>
              <a:rPr lang="en-US" altLang="ko-KR" dirty="0" err="1"/>
              <a:t>srcImg.cols</a:t>
            </a:r>
            <a:r>
              <a:rPr lang="en-US" altLang="ko-KR" dirty="0"/>
              <a:t>, CV_8UC3);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cvtColor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hsvImg</a:t>
            </a:r>
            <a:r>
              <a:rPr lang="en-US" altLang="ko-KR" dirty="0"/>
              <a:t>, CV_BGR2HSV);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for (</a:t>
            </a:r>
            <a:r>
              <a:rPr lang="en-US" altLang="ko-KR" dirty="0" err="1"/>
              <a:t>int</a:t>
            </a:r>
            <a:r>
              <a:rPr lang="en-US" altLang="ko-KR" dirty="0"/>
              <a:t> j = 0; j &lt; </a:t>
            </a:r>
            <a:r>
              <a:rPr lang="en-US" altLang="ko-KR" dirty="0" err="1"/>
              <a:t>hsvImg.rows</a:t>
            </a:r>
            <a:r>
              <a:rPr lang="en-US" altLang="ko-KR" dirty="0"/>
              <a:t>; </a:t>
            </a:r>
            <a:r>
              <a:rPr lang="en-US" altLang="ko-KR" dirty="0" err="1"/>
              <a:t>j++</a:t>
            </a:r>
            <a:r>
              <a:rPr lang="en-US" altLang="ko-KR" dirty="0"/>
              <a:t>){</a:t>
            </a:r>
          </a:p>
          <a:p>
            <a:pPr marL="0" indent="0">
              <a:buNone/>
            </a:pPr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= 0; </a:t>
            </a:r>
            <a:r>
              <a:rPr lang="en-US" altLang="ko-KR" dirty="0" err="1"/>
              <a:t>i</a:t>
            </a:r>
            <a:r>
              <a:rPr lang="en-US" altLang="ko-KR" dirty="0"/>
              <a:t> &lt; </a:t>
            </a:r>
            <a:r>
              <a:rPr lang="en-US" altLang="ko-KR" dirty="0" err="1"/>
              <a:t>hsvImg.cols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pPr marL="0" indent="0">
              <a:buNone/>
            </a:pPr>
            <a:r>
              <a:rPr lang="en-US" altLang="ko-KR" dirty="0"/>
              <a:t>			onechImg.at&lt;unsigned char&gt;(cv::Point(</a:t>
            </a:r>
            <a:r>
              <a:rPr lang="en-US" altLang="ko-KR" dirty="0" err="1"/>
              <a:t>i</a:t>
            </a:r>
            <a:r>
              <a:rPr lang="en-US" altLang="ko-KR" dirty="0"/>
              <a:t>, j))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			</a:t>
            </a:r>
            <a:r>
              <a:rPr lang="en-US" altLang="ko-KR" dirty="0" smtClean="0"/>
              <a:t>= hsvImg.at&lt;unsigned </a:t>
            </a:r>
            <a:r>
              <a:rPr lang="en-US" altLang="ko-KR" dirty="0"/>
              <a:t>char&gt;(cv::Point(3*</a:t>
            </a:r>
            <a:r>
              <a:rPr lang="en-US" altLang="ko-KR" dirty="0" err="1"/>
              <a:t>i</a:t>
            </a:r>
            <a:r>
              <a:rPr lang="en-US" altLang="ko-KR" dirty="0"/>
              <a:t> + 1, j));</a:t>
            </a:r>
          </a:p>
          <a:p>
            <a:pPr marL="0" indent="0">
              <a:buNone/>
            </a:pPr>
            <a:r>
              <a:rPr lang="en-US" altLang="ko-KR" dirty="0"/>
              <a:t>		}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equalizeHist</a:t>
            </a:r>
            <a:r>
              <a:rPr lang="en-US" altLang="ko-KR" dirty="0"/>
              <a:t>(</a:t>
            </a:r>
            <a:r>
              <a:rPr lang="en-US" altLang="ko-KR" dirty="0" err="1"/>
              <a:t>onechImg</a:t>
            </a:r>
            <a:r>
              <a:rPr lang="en-US" altLang="ko-KR" dirty="0"/>
              <a:t>, </a:t>
            </a:r>
            <a:r>
              <a:rPr lang="en-US" altLang="ko-KR" dirty="0" err="1"/>
              <a:t>equalImg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3197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 </a:t>
            </a:r>
            <a:r>
              <a:rPr lang="en-US" altLang="ko-KR" dirty="0" smtClean="0"/>
              <a:t>equalization</a:t>
            </a:r>
            <a:r>
              <a:rPr lang="en-US" altLang="ko-KR" dirty="0"/>
              <a:t> – saturation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for (</a:t>
            </a:r>
            <a:r>
              <a:rPr lang="en-US" altLang="ko-KR" dirty="0" err="1"/>
              <a:t>int</a:t>
            </a:r>
            <a:r>
              <a:rPr lang="en-US" altLang="ko-KR" dirty="0"/>
              <a:t> j = 0; j &lt; </a:t>
            </a:r>
            <a:r>
              <a:rPr lang="en-US" altLang="ko-KR" dirty="0" err="1"/>
              <a:t>equalImg.rows</a:t>
            </a:r>
            <a:r>
              <a:rPr lang="en-US" altLang="ko-KR" dirty="0"/>
              <a:t>; </a:t>
            </a:r>
            <a:r>
              <a:rPr lang="en-US" altLang="ko-KR" dirty="0" err="1"/>
              <a:t>j++</a:t>
            </a:r>
            <a:r>
              <a:rPr lang="en-US" altLang="ko-KR" dirty="0"/>
              <a:t>){</a:t>
            </a:r>
          </a:p>
          <a:p>
            <a:pPr marL="0" indent="0">
              <a:buNone/>
            </a:pPr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= 0; </a:t>
            </a:r>
            <a:r>
              <a:rPr lang="en-US" altLang="ko-KR" dirty="0" err="1"/>
              <a:t>i</a:t>
            </a:r>
            <a:r>
              <a:rPr lang="en-US" altLang="ko-KR" dirty="0"/>
              <a:t> &lt; </a:t>
            </a:r>
            <a:r>
              <a:rPr lang="en-US" altLang="ko-KR" dirty="0" err="1"/>
              <a:t>equalImg.cols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pPr marL="0" indent="0">
              <a:buNone/>
            </a:pPr>
            <a:r>
              <a:rPr lang="en-US" altLang="ko-KR" dirty="0"/>
              <a:t>			hsvImg.at&lt;unsigned char&gt;(cv::Point(3 * </a:t>
            </a:r>
            <a:r>
              <a:rPr lang="en-US" altLang="ko-KR" dirty="0" err="1"/>
              <a:t>i</a:t>
            </a:r>
            <a:r>
              <a:rPr lang="en-US" altLang="ko-KR" dirty="0"/>
              <a:t> + 1, j</a:t>
            </a:r>
            <a:r>
              <a:rPr lang="en-US" altLang="ko-KR" dirty="0" smtClean="0"/>
              <a:t>))</a:t>
            </a:r>
          </a:p>
          <a:p>
            <a:pPr marL="0" indent="0">
              <a:buNone/>
            </a:pPr>
            <a:r>
              <a:rPr lang="en-US" altLang="ko-KR" dirty="0"/>
              <a:t>				</a:t>
            </a:r>
            <a:r>
              <a:rPr lang="en-US" altLang="ko-KR" dirty="0" smtClean="0"/>
              <a:t> </a:t>
            </a:r>
            <a:r>
              <a:rPr lang="en-US" altLang="ko-KR" dirty="0"/>
              <a:t>= equalImg.at&lt;unsigned char&gt;(cv::Point(</a:t>
            </a:r>
            <a:r>
              <a:rPr lang="en-US" altLang="ko-KR" dirty="0" err="1"/>
              <a:t>i</a:t>
            </a:r>
            <a:r>
              <a:rPr lang="en-US" altLang="ko-KR" dirty="0"/>
              <a:t>, j));</a:t>
            </a:r>
          </a:p>
          <a:p>
            <a:pPr marL="0" indent="0">
              <a:buNone/>
            </a:pPr>
            <a:r>
              <a:rPr lang="en-US" altLang="ko-KR" dirty="0"/>
              <a:t>		}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cvtColor</a:t>
            </a:r>
            <a:r>
              <a:rPr lang="en-US" altLang="ko-KR" dirty="0"/>
              <a:t>(</a:t>
            </a:r>
            <a:r>
              <a:rPr lang="en-US" altLang="ko-KR" dirty="0" err="1"/>
              <a:t>hsvImg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, CV_HSV2BGR);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("Source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("Saturation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("Equalized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namedWindow</a:t>
            </a:r>
            <a:r>
              <a:rPr lang="en-US" altLang="ko-KR" dirty="0"/>
              <a:t>("Result Image");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("Saturation Image", </a:t>
            </a:r>
            <a:r>
              <a:rPr lang="en-US" altLang="ko-KR" dirty="0" err="1"/>
              <a:t>onechImg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("Equalized Image", </a:t>
            </a:r>
            <a:r>
              <a:rPr lang="en-US" altLang="ko-KR" dirty="0" err="1"/>
              <a:t>equalImg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("Result Image", </a:t>
            </a:r>
            <a:r>
              <a:rPr lang="en-US" altLang="ko-KR" dirty="0" err="1"/>
              <a:t>dstImg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key = cv::</a:t>
            </a:r>
            <a:r>
              <a:rPr lang="en-US" altLang="ko-KR" dirty="0" err="1"/>
              <a:t>waitKey</a:t>
            </a:r>
            <a:r>
              <a:rPr lang="en-US" altLang="ko-KR" dirty="0"/>
              <a:t>(0);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5871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 </a:t>
            </a:r>
            <a:r>
              <a:rPr lang="en-US" altLang="ko-KR" dirty="0" smtClean="0"/>
              <a:t>equalization</a:t>
            </a:r>
            <a:r>
              <a:rPr lang="en-US" altLang="ko-KR" dirty="0"/>
              <a:t> – </a:t>
            </a:r>
            <a:r>
              <a:rPr lang="en-US" altLang="ko-KR" dirty="0" smtClean="0"/>
              <a:t>saturation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19671" y="1600202"/>
            <a:ext cx="4702607" cy="4907066"/>
            <a:chOff x="-1652" y="-31810"/>
            <a:chExt cx="6622808" cy="69107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52" y="-31810"/>
              <a:ext cx="3311403" cy="34553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752" y="-31810"/>
              <a:ext cx="3311403" cy="34553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23567"/>
              <a:ext cx="3311403" cy="34553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9753" y="3423567"/>
              <a:ext cx="3311403" cy="3455377"/>
            </a:xfrm>
            <a:prstGeom prst="rect">
              <a:avLst/>
            </a:prstGeom>
          </p:spPr>
        </p:pic>
      </p:grpSp>
      <p:pic>
        <p:nvPicPr>
          <p:cNvPr id="12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814" y="2543970"/>
            <a:ext cx="24574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 </a:t>
            </a:r>
            <a:r>
              <a:rPr lang="en-US" altLang="ko-KR" dirty="0" smtClean="0"/>
              <a:t>equalization</a:t>
            </a:r>
            <a:r>
              <a:rPr lang="en-US" altLang="ko-KR" dirty="0"/>
              <a:t> – value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	for 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j = 0; j &lt; </a:t>
            </a:r>
            <a:r>
              <a:rPr lang="en-US" altLang="ko-KR" sz="1800" dirty="0" err="1"/>
              <a:t>hsvImg.rows</a:t>
            </a:r>
            <a:r>
              <a:rPr lang="en-US" altLang="ko-KR" sz="1800" dirty="0"/>
              <a:t>; </a:t>
            </a:r>
            <a:r>
              <a:rPr lang="en-US" altLang="ko-KR" sz="1800" dirty="0" err="1"/>
              <a:t>j++</a:t>
            </a:r>
            <a:r>
              <a:rPr lang="en-US" altLang="ko-KR" sz="1800" dirty="0"/>
              <a:t>){</a:t>
            </a:r>
          </a:p>
          <a:p>
            <a:pPr marL="0" indent="0">
              <a:buNone/>
            </a:pPr>
            <a:r>
              <a:rPr lang="en-US" altLang="ko-KR" sz="1800" dirty="0"/>
              <a:t>		for 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= 0;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&lt; </a:t>
            </a:r>
            <a:r>
              <a:rPr lang="en-US" altLang="ko-KR" sz="1800" dirty="0" err="1"/>
              <a:t>hsvImg.cols</a:t>
            </a:r>
            <a:r>
              <a:rPr lang="en-US" altLang="ko-KR" sz="1800" dirty="0"/>
              <a:t>;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++){</a:t>
            </a:r>
          </a:p>
          <a:p>
            <a:pPr marL="0" indent="0">
              <a:buNone/>
            </a:pPr>
            <a:r>
              <a:rPr lang="en-US" altLang="ko-KR" sz="1800" dirty="0"/>
              <a:t>			onechImg.at&lt;unsigned char&gt;(cv::Point(</a:t>
            </a:r>
            <a:r>
              <a:rPr lang="en-US" altLang="ko-KR" sz="1800" dirty="0" err="1"/>
              <a:t>i</a:t>
            </a:r>
            <a:r>
              <a:rPr lang="en-US" altLang="ko-KR" sz="1800" dirty="0"/>
              <a:t>, j))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				</a:t>
            </a:r>
            <a:r>
              <a:rPr lang="en-US" altLang="ko-KR" sz="1800" dirty="0" smtClean="0"/>
              <a:t>= </a:t>
            </a:r>
            <a:r>
              <a:rPr lang="en-US" altLang="ko-KR" sz="1800" dirty="0"/>
              <a:t>hsvImg.at&lt;unsigned char&gt;(cv::Point(3*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+ 2, j));</a:t>
            </a:r>
          </a:p>
          <a:p>
            <a:pPr marL="0" indent="0">
              <a:buNone/>
            </a:pPr>
            <a:r>
              <a:rPr lang="en-US" altLang="ko-KR" sz="1800" dirty="0"/>
              <a:t>		}</a:t>
            </a:r>
          </a:p>
          <a:p>
            <a:pPr marL="0" indent="0">
              <a:buNone/>
            </a:pPr>
            <a:r>
              <a:rPr lang="en-US" altLang="ko-KR" sz="1800" dirty="0"/>
              <a:t>	}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cv::</a:t>
            </a:r>
            <a:r>
              <a:rPr lang="en-US" altLang="ko-KR" sz="1800" dirty="0" err="1"/>
              <a:t>equalizeHist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onechImg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equalImg</a:t>
            </a:r>
            <a:r>
              <a:rPr lang="en-US" altLang="ko-KR" sz="1800" dirty="0"/>
              <a:t>);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for 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j = 0; j &lt; </a:t>
            </a:r>
            <a:r>
              <a:rPr lang="en-US" altLang="ko-KR" sz="1800" dirty="0" err="1"/>
              <a:t>equalImg.rows</a:t>
            </a:r>
            <a:r>
              <a:rPr lang="en-US" altLang="ko-KR" sz="1800" dirty="0"/>
              <a:t>; </a:t>
            </a:r>
            <a:r>
              <a:rPr lang="en-US" altLang="ko-KR" sz="1800" dirty="0" err="1"/>
              <a:t>j++</a:t>
            </a:r>
            <a:r>
              <a:rPr lang="en-US" altLang="ko-KR" sz="1800" dirty="0"/>
              <a:t>){</a:t>
            </a:r>
          </a:p>
          <a:p>
            <a:pPr marL="0" indent="0">
              <a:buNone/>
            </a:pPr>
            <a:r>
              <a:rPr lang="en-US" altLang="ko-KR" sz="1800" dirty="0"/>
              <a:t>		for 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= 0;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&lt; </a:t>
            </a:r>
            <a:r>
              <a:rPr lang="en-US" altLang="ko-KR" sz="1800" dirty="0" err="1"/>
              <a:t>equalImg.cols</a:t>
            </a:r>
            <a:r>
              <a:rPr lang="en-US" altLang="ko-KR" sz="1800" dirty="0"/>
              <a:t>;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++){</a:t>
            </a:r>
          </a:p>
          <a:p>
            <a:pPr marL="0" indent="0">
              <a:buNone/>
            </a:pPr>
            <a:r>
              <a:rPr lang="en-US" altLang="ko-KR" sz="1800" dirty="0"/>
              <a:t>			hsvImg.at&lt;unsigned char&gt;(cv::Point(3 *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+ 2, j))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				</a:t>
            </a:r>
            <a:r>
              <a:rPr lang="en-US" altLang="ko-KR" sz="1800" dirty="0" smtClean="0"/>
              <a:t>= </a:t>
            </a:r>
            <a:r>
              <a:rPr lang="en-US" altLang="ko-KR" sz="1800" dirty="0"/>
              <a:t>equalImg.at&lt;unsigned char&gt;(cv::Point(</a:t>
            </a:r>
            <a:r>
              <a:rPr lang="en-US" altLang="ko-KR" sz="1800" dirty="0" err="1"/>
              <a:t>i</a:t>
            </a:r>
            <a:r>
              <a:rPr lang="en-US" altLang="ko-KR" sz="1800" dirty="0"/>
              <a:t>, j));</a:t>
            </a:r>
          </a:p>
          <a:p>
            <a:pPr marL="0" indent="0">
              <a:buNone/>
            </a:pPr>
            <a:r>
              <a:rPr lang="en-US" altLang="ko-KR" sz="1800" dirty="0"/>
              <a:t>		}</a:t>
            </a:r>
          </a:p>
          <a:p>
            <a:pPr marL="0" indent="0">
              <a:buNone/>
            </a:pPr>
            <a:r>
              <a:rPr lang="en-US" altLang="ko-KR" sz="1800" dirty="0"/>
              <a:t>	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1936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opencv.org/downloads.html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75" y="2325349"/>
            <a:ext cx="5772243" cy="3983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1352" y="6084975"/>
            <a:ext cx="1005016" cy="258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222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 </a:t>
            </a:r>
            <a:r>
              <a:rPr lang="en-US" altLang="ko-KR" dirty="0" smtClean="0"/>
              <a:t>equalization</a:t>
            </a:r>
            <a:r>
              <a:rPr lang="en-US" altLang="ko-KR" dirty="0"/>
              <a:t> – </a:t>
            </a:r>
            <a:r>
              <a:rPr lang="en-US" altLang="ko-KR" dirty="0" smtClean="0"/>
              <a:t>value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1" y="1600202"/>
            <a:ext cx="2351303" cy="2453533"/>
          </a:xfrm>
          <a:prstGeom prst="rect">
            <a:avLst/>
          </a:prstGeom>
        </p:spPr>
      </p:pic>
      <p:pic>
        <p:nvPicPr>
          <p:cNvPr id="12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14" y="2543970"/>
            <a:ext cx="2457450" cy="2638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6" y="4053734"/>
            <a:ext cx="2345951" cy="2447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327" y="4053734"/>
            <a:ext cx="2345951" cy="2447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327" y="1605785"/>
            <a:ext cx="2345951" cy="24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Noise reduction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974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GaussianBlur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InputArray</a:t>
            </a:r>
            <a:r>
              <a:rPr lang="en-US" altLang="ko-KR" dirty="0" smtClean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OutputArray</a:t>
            </a:r>
            <a:r>
              <a:rPr lang="en-US" altLang="ko-KR" dirty="0"/>
              <a:t> </a:t>
            </a:r>
            <a:r>
              <a:rPr lang="en-US" altLang="ko-KR" dirty="0" err="1"/>
              <a:t>dst</a:t>
            </a:r>
            <a:r>
              <a:rPr lang="en-US" altLang="ko-KR" dirty="0"/>
              <a:t>, Size </a:t>
            </a:r>
            <a:r>
              <a:rPr lang="en-US" altLang="ko-KR" dirty="0" err="1"/>
              <a:t>ksize</a:t>
            </a:r>
            <a:r>
              <a:rPr lang="en-US" altLang="ko-KR" dirty="0"/>
              <a:t>, double </a:t>
            </a:r>
            <a:r>
              <a:rPr lang="en-US" altLang="ko-KR" dirty="0" err="1"/>
              <a:t>sigmaX</a:t>
            </a:r>
            <a:r>
              <a:rPr lang="en-US" altLang="ko-KR" dirty="0"/>
              <a:t>, double </a:t>
            </a:r>
            <a:r>
              <a:rPr lang="en-US" altLang="ko-KR" dirty="0" err="1"/>
              <a:t>sigmaY</a:t>
            </a:r>
            <a:r>
              <a:rPr lang="en-US" altLang="ko-KR" dirty="0"/>
              <a:t>=0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/>
              <a:t>borderType</a:t>
            </a:r>
            <a:r>
              <a:rPr lang="en-US" altLang="ko-KR" dirty="0"/>
              <a:t>=BORDER_DEFAULT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ksize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커널</a:t>
            </a:r>
            <a:r>
              <a:rPr lang="ko-KR" altLang="en-US" dirty="0" smtClean="0"/>
              <a:t> 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양수이고 홀수인 값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인 경우 </a:t>
            </a:r>
            <a:r>
              <a:rPr lang="en-US" altLang="ko-KR" dirty="0" smtClean="0"/>
              <a:t>sigma</a:t>
            </a:r>
            <a:r>
              <a:rPr lang="ko-KR" altLang="en-US" dirty="0" smtClean="0"/>
              <a:t>를 통해 계산됨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sigmaX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sigmaY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가우시안</a:t>
            </a:r>
            <a:r>
              <a:rPr lang="ko-KR" altLang="en-US" dirty="0" smtClean="0"/>
              <a:t> 함수의 표준편차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0861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Median filter</a:t>
            </a:r>
            <a:endParaRPr lang="en-US" altLang="ko-K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medianBlur</a:t>
            </a:r>
            <a:r>
              <a:rPr lang="en-US" altLang="ko-KR" dirty="0"/>
              <a:t>(</a:t>
            </a:r>
            <a:r>
              <a:rPr lang="en-US" altLang="ko-KR" dirty="0" err="1"/>
              <a:t>InputArray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OutputArray</a:t>
            </a:r>
            <a:r>
              <a:rPr lang="en-US" altLang="ko-KR" dirty="0"/>
              <a:t> </a:t>
            </a:r>
            <a:r>
              <a:rPr lang="en-US" altLang="ko-KR" dirty="0" err="1"/>
              <a:t>dst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ksize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ksize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커널</a:t>
            </a:r>
            <a:r>
              <a:rPr lang="ko-KR" altLang="en-US" dirty="0" smtClean="0"/>
              <a:t> 크기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보다 큰 </a:t>
            </a:r>
            <a:r>
              <a:rPr lang="ko-KR" altLang="en-US" dirty="0" err="1" smtClean="0"/>
              <a:t>홀수값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803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Bilateral filter</a:t>
            </a:r>
            <a:endParaRPr lang="en-US" altLang="ko-K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err="1"/>
              <a:t>bilateralFilter</a:t>
            </a:r>
            <a:r>
              <a:rPr lang="en-US" altLang="ko-KR" dirty="0"/>
              <a:t>(</a:t>
            </a:r>
            <a:r>
              <a:rPr lang="en-US" altLang="ko-KR" dirty="0" err="1"/>
              <a:t>InputArray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OutputArray</a:t>
            </a:r>
            <a:r>
              <a:rPr lang="en-US" altLang="ko-KR" dirty="0"/>
              <a:t> </a:t>
            </a:r>
            <a:r>
              <a:rPr lang="en-US" altLang="ko-KR" dirty="0" err="1"/>
              <a:t>dst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d, double </a:t>
            </a:r>
            <a:r>
              <a:rPr lang="en-US" altLang="ko-KR" dirty="0" err="1"/>
              <a:t>sigmaColor</a:t>
            </a:r>
            <a:r>
              <a:rPr lang="en-US" altLang="ko-KR" dirty="0"/>
              <a:t>, double </a:t>
            </a:r>
            <a:r>
              <a:rPr lang="en-US" altLang="ko-KR" dirty="0" err="1"/>
              <a:t>sigmaSpace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/>
              <a:t>borderType</a:t>
            </a:r>
            <a:r>
              <a:rPr lang="en-US" altLang="ko-KR" dirty="0"/>
              <a:t>=BORDER_DEFAULT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</a:t>
            </a:r>
            <a:endParaRPr lang="en-US" altLang="ko-KR" dirty="0"/>
          </a:p>
          <a:p>
            <a:pPr lvl="2"/>
            <a:r>
              <a:rPr lang="ko-KR" altLang="en-US" dirty="0" smtClean="0"/>
              <a:t>윈도우 직경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&lt;0</a:t>
            </a:r>
            <a:r>
              <a:rPr lang="ko-KR" altLang="en-US" dirty="0" smtClean="0"/>
              <a:t>인 경우 </a:t>
            </a:r>
            <a:r>
              <a:rPr lang="en-US" altLang="ko-KR" dirty="0" err="1" smtClean="0"/>
              <a:t>sigmaSpace</a:t>
            </a:r>
            <a:r>
              <a:rPr lang="ko-KR" altLang="en-US" dirty="0" smtClean="0"/>
              <a:t>를 통해 계산됨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sigmaColor</a:t>
            </a:r>
            <a:endParaRPr lang="en-US" altLang="ko-KR" dirty="0"/>
          </a:p>
          <a:p>
            <a:pPr lvl="2"/>
            <a:r>
              <a:rPr lang="en-US" altLang="ko-KR" dirty="0" smtClean="0"/>
              <a:t>Color range </a:t>
            </a:r>
            <a:r>
              <a:rPr lang="en-US" altLang="ko-KR" dirty="0"/>
              <a:t>domain</a:t>
            </a:r>
            <a:r>
              <a:rPr lang="ko-KR" altLang="en-US" dirty="0"/>
              <a:t>에 대한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함수의 </a:t>
            </a:r>
            <a:r>
              <a:rPr lang="ko-KR" altLang="en-US" dirty="0"/>
              <a:t>표준편차</a:t>
            </a:r>
            <a:endParaRPr lang="en-US" altLang="ko-KR" dirty="0"/>
          </a:p>
          <a:p>
            <a:pPr lvl="1"/>
            <a:r>
              <a:rPr lang="en-US" altLang="ko-KR" dirty="0" err="1"/>
              <a:t>sigmaSpace</a:t>
            </a:r>
            <a:endParaRPr lang="en-US" altLang="ko-KR" dirty="0"/>
          </a:p>
          <a:p>
            <a:pPr lvl="2"/>
            <a:r>
              <a:rPr lang="en-US" altLang="ko-KR" dirty="0"/>
              <a:t>Spatial domain</a:t>
            </a:r>
            <a:r>
              <a:rPr lang="ko-KR" altLang="en-US" dirty="0"/>
              <a:t>에 대한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smtClean="0"/>
              <a:t>함수의 표준편차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433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" y="2586561"/>
            <a:ext cx="2652703" cy="265270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40" y="2586561"/>
            <a:ext cx="2652703" cy="2652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67" y="2586562"/>
            <a:ext cx="2652703" cy="2652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70592" y="534758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Original</a:t>
            </a:r>
            <a:endParaRPr lang="ko-KR" alt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730" y="534758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Random </a:t>
            </a:r>
            <a:r>
              <a:rPr lang="en-US" altLang="ko-KR" dirty="0" smtClean="0">
                <a:latin typeface="+mj-lt"/>
              </a:rPr>
              <a:t>noise</a:t>
            </a:r>
            <a:endParaRPr lang="ko-KR" alt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71748" y="5347588"/>
            <a:ext cx="217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Salt &amp; pepper noise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8825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/>
              <a:t>("Lenna_random_noise.png");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 smtClean="0"/>
              <a:t>dstImg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//cv::</a:t>
            </a:r>
            <a:r>
              <a:rPr lang="en-US" altLang="ko-KR" dirty="0" err="1"/>
              <a:t>GaussianBlur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, cv::Size(5, 5), 0, 0);</a:t>
            </a:r>
          </a:p>
          <a:p>
            <a:pPr marL="0" indent="0">
              <a:buNone/>
            </a:pPr>
            <a:r>
              <a:rPr lang="en-US" altLang="ko-KR" dirty="0"/>
              <a:t>	//cv::</a:t>
            </a:r>
            <a:r>
              <a:rPr lang="en-US" altLang="ko-KR" dirty="0" err="1"/>
              <a:t>medianBlur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, 5);</a:t>
            </a:r>
          </a:p>
          <a:p>
            <a:pPr marL="0" indent="0">
              <a:buNone/>
            </a:pPr>
            <a:r>
              <a:rPr lang="en-US" altLang="ko-KR" dirty="0"/>
              <a:t>	//cv::</a:t>
            </a:r>
            <a:r>
              <a:rPr lang="en-US" altLang="ko-KR" dirty="0" err="1"/>
              <a:t>bilateralFilter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, 5, 50, 50);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("Result Image", </a:t>
            </a:r>
            <a:r>
              <a:rPr lang="en-US" altLang="ko-KR" dirty="0" err="1"/>
              <a:t>dstImg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waitKey</a:t>
            </a:r>
            <a:r>
              <a:rPr lang="en-US" altLang="ko-KR" dirty="0"/>
              <a:t>(0);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8224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Random noise </a:t>
            </a:r>
            <a:r>
              <a:rPr lang="en-US" altLang="ko-KR" dirty="0" smtClean="0">
                <a:sym typeface="Wingdings" panose="05000000000000000000" pitchFamily="2" charset="2"/>
              </a:rPr>
              <a:t> Gaussian filter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0" y="2407811"/>
            <a:ext cx="3563423" cy="3718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51" y="2407810"/>
            <a:ext cx="3563424" cy="37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15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Random noise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median </a:t>
            </a:r>
            <a:r>
              <a:rPr lang="en-US" altLang="ko-KR" dirty="0">
                <a:sym typeface="Wingdings" panose="05000000000000000000" pitchFamily="2" charset="2"/>
              </a:rPr>
              <a:t>filter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0" y="2407811"/>
            <a:ext cx="3563423" cy="3718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35" y="2407811"/>
            <a:ext cx="3570309" cy="37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54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34" y="2407809"/>
            <a:ext cx="3563423" cy="3718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Random noise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bilateral filter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10" y="2407811"/>
            <a:ext cx="3563423" cy="371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968457"/>
            <a:ext cx="4629150" cy="143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758" y="3620159"/>
            <a:ext cx="5643563" cy="28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87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 smtClean="0"/>
              <a:t>("</a:t>
            </a:r>
            <a:r>
              <a:rPr lang="en-US" altLang="ko-KR" b="1" dirty="0"/>
              <a:t>lenna_salt_and_pepper</a:t>
            </a:r>
            <a:r>
              <a:rPr lang="en-US" altLang="ko-KR" b="1" dirty="0" smtClean="0"/>
              <a:t>.png</a:t>
            </a:r>
            <a:r>
              <a:rPr lang="en-US" altLang="ko-KR" dirty="0"/>
              <a:t>");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 smtClean="0"/>
              <a:t>dstImg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//cv::</a:t>
            </a:r>
            <a:r>
              <a:rPr lang="en-US" altLang="ko-KR" dirty="0" err="1"/>
              <a:t>GaussianBlur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, cv::Size(5, 5), 0, 0);</a:t>
            </a:r>
          </a:p>
          <a:p>
            <a:pPr marL="0" indent="0">
              <a:buNone/>
            </a:pPr>
            <a:r>
              <a:rPr lang="en-US" altLang="ko-KR" dirty="0"/>
              <a:t>	//cv::</a:t>
            </a:r>
            <a:r>
              <a:rPr lang="en-US" altLang="ko-KR" dirty="0" err="1"/>
              <a:t>medianBlur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, 5);</a:t>
            </a:r>
          </a:p>
          <a:p>
            <a:pPr marL="0" indent="0">
              <a:buNone/>
            </a:pPr>
            <a:r>
              <a:rPr lang="en-US" altLang="ko-KR" dirty="0"/>
              <a:t>	//cv::</a:t>
            </a:r>
            <a:r>
              <a:rPr lang="en-US" altLang="ko-KR" dirty="0" err="1"/>
              <a:t>bilateralFilter</a:t>
            </a:r>
            <a:r>
              <a:rPr lang="en-US" altLang="ko-KR" dirty="0"/>
              <a:t>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dstImg</a:t>
            </a:r>
            <a:r>
              <a:rPr lang="en-US" altLang="ko-KR" dirty="0"/>
              <a:t>, 5, 50, 50);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("Result Image", </a:t>
            </a:r>
            <a:r>
              <a:rPr lang="en-US" altLang="ko-KR" dirty="0" err="1"/>
              <a:t>dstImg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waitKey</a:t>
            </a:r>
            <a:r>
              <a:rPr lang="en-US" altLang="ko-KR" dirty="0"/>
              <a:t>(0);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2425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Salt &amp; pepper </a:t>
            </a:r>
            <a:r>
              <a:rPr lang="en-US" altLang="ko-KR" dirty="0"/>
              <a:t>noise </a:t>
            </a:r>
            <a:r>
              <a:rPr lang="en-US" altLang="ko-KR" dirty="0">
                <a:sym typeface="Wingdings" panose="05000000000000000000" pitchFamily="2" charset="2"/>
              </a:rPr>
              <a:t> Gaussian filter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4" y="2457236"/>
            <a:ext cx="3816050" cy="398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57" y="2457236"/>
            <a:ext cx="3816050" cy="39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02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Salt &amp; pepper </a:t>
            </a:r>
            <a:r>
              <a:rPr lang="en-US" altLang="ko-KR" dirty="0"/>
              <a:t>noise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median filter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4" y="2457236"/>
            <a:ext cx="3816050" cy="3981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57" y="2457236"/>
            <a:ext cx="3816050" cy="39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96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 reduction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Salt &amp; pepper </a:t>
            </a:r>
            <a:r>
              <a:rPr lang="en-US" altLang="ko-KR" dirty="0"/>
              <a:t>noise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bilateral filter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4" y="2457236"/>
            <a:ext cx="3816050" cy="398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57" y="2457235"/>
            <a:ext cx="3816050" cy="39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sharpening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760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941" y="3935699"/>
            <a:ext cx="2273452" cy="2372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sharpening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덧셈 기호 15"/>
          <p:cNvSpPr/>
          <p:nvPr/>
        </p:nvSpPr>
        <p:spPr>
          <a:xfrm>
            <a:off x="2757226" y="4805522"/>
            <a:ext cx="640800" cy="6408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등호 3"/>
          <p:cNvSpPr/>
          <p:nvPr/>
        </p:nvSpPr>
        <p:spPr>
          <a:xfrm>
            <a:off x="5744934" y="2166104"/>
            <a:ext cx="641840" cy="64184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뺄셈 기호 7"/>
          <p:cNvSpPr/>
          <p:nvPr/>
        </p:nvSpPr>
        <p:spPr>
          <a:xfrm>
            <a:off x="2757226" y="2259420"/>
            <a:ext cx="641768" cy="641768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등호 13"/>
          <p:cNvSpPr/>
          <p:nvPr/>
        </p:nvSpPr>
        <p:spPr>
          <a:xfrm>
            <a:off x="5744934" y="4711238"/>
            <a:ext cx="641840" cy="64184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곱셈 기호 16"/>
          <p:cNvSpPr/>
          <p:nvPr/>
        </p:nvSpPr>
        <p:spPr>
          <a:xfrm>
            <a:off x="5198667" y="6051269"/>
            <a:ext cx="492537" cy="492537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50452" y="6181990"/>
            <a:ext cx="89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j-lt"/>
              </a:rPr>
              <a:t>Weight</a:t>
            </a:r>
            <a:endParaRPr lang="ko-KR" altLang="en-US" b="1" dirty="0"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2" y="1407437"/>
            <a:ext cx="2245428" cy="23430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537" y="1378701"/>
            <a:ext cx="2274854" cy="2373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89" y="3934968"/>
            <a:ext cx="2274854" cy="2373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120" y="1378194"/>
            <a:ext cx="2273452" cy="23722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120" y="3933056"/>
            <a:ext cx="2275985" cy="23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6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sharpening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4835612" cy="4525963"/>
          </a:xfrm>
        </p:spPr>
        <p:txBody>
          <a:bodyPr/>
          <a:lstStyle/>
          <a:p>
            <a:r>
              <a:rPr lang="en-US" altLang="ko-KR" dirty="0" smtClean="0"/>
              <a:t>Mat </a:t>
            </a:r>
            <a:r>
              <a:rPr lang="ko-KR" altLang="en-US" dirty="0" smtClean="0"/>
              <a:t>값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벡터 구조체로 접근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e.g.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다채널 영상의 경우 좌표 계산 및 코드가 간결해짐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499654" y="3146854"/>
            <a:ext cx="2187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Vec3b</a:t>
            </a:r>
            <a:endParaRPr lang="ko-KR" alt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208108" y="3220995"/>
            <a:ext cx="197708" cy="3212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035114" y="3217048"/>
            <a:ext cx="156518" cy="3212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7306961" y="3538323"/>
            <a:ext cx="57666" cy="42442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3" idx="2"/>
          </p:cNvCxnSpPr>
          <p:nvPr/>
        </p:nvCxnSpPr>
        <p:spPr>
          <a:xfrm flipV="1">
            <a:off x="7158682" y="2838591"/>
            <a:ext cx="321276" cy="4026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14520" y="2530814"/>
            <a:ext cx="93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채널수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014521" y="3991421"/>
            <a:ext cx="17423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자료형</a:t>
            </a:r>
            <a:endParaRPr lang="en-US" altLang="ko-KR" sz="1400" dirty="0" smtClean="0"/>
          </a:p>
          <a:p>
            <a:r>
              <a:rPr lang="en-US" altLang="ko-KR" sz="1400" dirty="0" smtClean="0"/>
              <a:t>b: unsigned char</a:t>
            </a:r>
          </a:p>
          <a:p>
            <a:r>
              <a:rPr lang="en-US" altLang="ko-KR" sz="1400" dirty="0" smtClean="0"/>
              <a:t>s: short</a:t>
            </a:r>
          </a:p>
          <a:p>
            <a:r>
              <a:rPr lang="en-US" altLang="ko-KR" sz="1400" dirty="0" smtClean="0"/>
              <a:t>w: unsigned short</a:t>
            </a:r>
          </a:p>
          <a:p>
            <a:r>
              <a:rPr lang="en-US" altLang="ko-KR" sz="1400" dirty="0" smtClean="0"/>
              <a:t>i: integer</a:t>
            </a:r>
          </a:p>
          <a:p>
            <a:r>
              <a:rPr lang="en-US" altLang="ko-KR" sz="1400" dirty="0" smtClean="0"/>
              <a:t>f: floating</a:t>
            </a:r>
          </a:p>
          <a:p>
            <a:r>
              <a:rPr lang="en-US" altLang="ko-KR" sz="1400" dirty="0" smtClean="0"/>
              <a:t>d: double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74109" y="3217048"/>
            <a:ext cx="386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US" altLang="ko-KR" dirty="0" smtClean="0"/>
              <a:t>Vec3b </a:t>
            </a:r>
            <a:r>
              <a:rPr lang="en-US" altLang="ko-KR" dirty="0" err="1" smtClean="0"/>
              <a:t>bgr</a:t>
            </a:r>
            <a:r>
              <a:rPr lang="en-US" altLang="ko-KR" dirty="0" smtClean="0"/>
              <a:t> = srcImg.at&lt;Vec3b</a:t>
            </a:r>
            <a:r>
              <a:rPr lang="en-US" altLang="ko-KR" dirty="0"/>
              <a:t>&gt;(</a:t>
            </a:r>
            <a:r>
              <a:rPr lang="en-US" altLang="ko-KR" dirty="0" err="1" smtClean="0"/>
              <a:t>pt</a:t>
            </a:r>
            <a:r>
              <a:rPr lang="en-US" altLang="ko-KR" dirty="0" smtClean="0"/>
              <a:t>);</a:t>
            </a:r>
          </a:p>
          <a:p>
            <a:pPr marL="0" lvl="3"/>
            <a:r>
              <a:rPr lang="en-US" altLang="ko-KR" dirty="0" err="1" smtClean="0"/>
              <a:t>int</a:t>
            </a:r>
            <a:r>
              <a:rPr lang="en-US" altLang="ko-KR" dirty="0" smtClean="0"/>
              <a:t> b = </a:t>
            </a:r>
            <a:r>
              <a:rPr lang="en-US" altLang="ko-KR" dirty="0" err="1" smtClean="0"/>
              <a:t>bgr</a:t>
            </a:r>
            <a:r>
              <a:rPr lang="en-US" altLang="ko-KR" dirty="0" smtClean="0"/>
              <a:t>[0];</a:t>
            </a:r>
          </a:p>
          <a:p>
            <a:pPr marL="0" lvl="3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g = </a:t>
            </a:r>
            <a:r>
              <a:rPr lang="en-US" altLang="ko-KR" dirty="0" err="1" smtClean="0"/>
              <a:t>bgr</a:t>
            </a:r>
            <a:r>
              <a:rPr lang="en-US" altLang="ko-KR" dirty="0" smtClean="0"/>
              <a:t>[1];</a:t>
            </a:r>
            <a:endParaRPr lang="ko-KR" altLang="en-US" dirty="0"/>
          </a:p>
          <a:p>
            <a:pPr marL="0" lvl="3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r </a:t>
            </a:r>
            <a:r>
              <a:rPr lang="en-US" altLang="ko-KR" dirty="0"/>
              <a:t>= </a:t>
            </a:r>
            <a:r>
              <a:rPr lang="en-US" altLang="ko-KR" dirty="0" err="1" smtClean="0"/>
              <a:t>bgr</a:t>
            </a:r>
            <a:r>
              <a:rPr lang="en-US" altLang="ko-KR" dirty="0" smtClean="0"/>
              <a:t>[2];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9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sharpening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7359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#include "</a:t>
            </a:r>
            <a:r>
              <a:rPr lang="en-US" altLang="ko-KR" dirty="0" err="1" smtClean="0"/>
              <a:t>stdafx.h</a:t>
            </a:r>
            <a:r>
              <a:rPr lang="en-US" altLang="ko-KR" dirty="0" smtClean="0"/>
              <a:t>"</a:t>
            </a:r>
          </a:p>
          <a:p>
            <a:pPr marL="0" indent="0">
              <a:buNone/>
            </a:pPr>
            <a:r>
              <a:rPr lang="en-US" altLang="ko-KR" dirty="0" smtClean="0"/>
              <a:t>#include "opencv2/opencv.hpp"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_</a:t>
            </a:r>
            <a:r>
              <a:rPr lang="en-US" altLang="ko-KR" dirty="0" err="1" smtClean="0"/>
              <a:t>tmain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argc</a:t>
            </a:r>
            <a:r>
              <a:rPr lang="en-US" altLang="ko-KR" dirty="0" smtClean="0"/>
              <a:t>, _TCHAR* </a:t>
            </a:r>
            <a:r>
              <a:rPr lang="en-US" altLang="ko-KR" dirty="0" err="1" smtClean="0"/>
              <a:t>argv</a:t>
            </a:r>
            <a:r>
              <a:rPr lang="en-US" altLang="ko-KR" dirty="0" smtClean="0"/>
              <a:t>[])</a:t>
            </a:r>
          </a:p>
          <a:p>
            <a:pPr marL="0" indent="0">
              <a:buNone/>
            </a:pPr>
            <a:r>
              <a:rPr lang="en-US" altLang="ko-KR" dirty="0" smtClean="0"/>
              <a:t>{</a:t>
            </a:r>
          </a:p>
          <a:p>
            <a:pPr marL="0" indent="0">
              <a:buNone/>
            </a:pPr>
            <a:r>
              <a:rPr lang="en-US" altLang="ko-KR" dirty="0"/>
              <a:t>	float weight = 1;</a:t>
            </a:r>
          </a:p>
          <a:p>
            <a:pPr marL="0" indent="0">
              <a:buNone/>
            </a:pPr>
            <a:r>
              <a:rPr lang="en-US" altLang="ko-KR" dirty="0" smtClean="0"/>
              <a:t>	cv::Mat </a:t>
            </a:r>
            <a:r>
              <a:rPr lang="en-US" altLang="ko-KR" dirty="0" err="1" smtClean="0"/>
              <a:t>srcImg</a:t>
            </a:r>
            <a:r>
              <a:rPr lang="en-US" altLang="ko-KR" dirty="0" smtClean="0"/>
              <a:t> = cv::</a:t>
            </a:r>
            <a:r>
              <a:rPr lang="en-US" altLang="ko-KR" dirty="0" err="1" smtClean="0"/>
              <a:t>imread</a:t>
            </a:r>
            <a:r>
              <a:rPr lang="en-US" altLang="ko-KR" dirty="0" smtClean="0"/>
              <a:t>("Lenna.png");</a:t>
            </a:r>
          </a:p>
          <a:p>
            <a:pPr marL="0" indent="0">
              <a:buNone/>
            </a:pPr>
            <a:r>
              <a:rPr lang="en-US" altLang="ko-KR" dirty="0" smtClean="0"/>
              <a:t>	cv::Mat </a:t>
            </a:r>
            <a:r>
              <a:rPr lang="en-US" altLang="ko-KR" dirty="0" err="1" smtClean="0"/>
              <a:t>blurredImg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diffImg</a:t>
            </a:r>
            <a:r>
              <a:rPr lang="en-US" altLang="ko-KR" dirty="0"/>
              <a:t> = cv::Mat(</a:t>
            </a:r>
            <a:r>
              <a:rPr lang="en-US" altLang="ko-KR" dirty="0" err="1"/>
              <a:t>srcImg.rows</a:t>
            </a:r>
            <a:r>
              <a:rPr lang="en-US" altLang="ko-KR" dirty="0"/>
              <a:t>, </a:t>
            </a:r>
            <a:r>
              <a:rPr lang="en-US" altLang="ko-KR" dirty="0" err="1"/>
              <a:t>srcImg.cols</a:t>
            </a:r>
            <a:r>
              <a:rPr lang="en-US" altLang="ko-KR" dirty="0"/>
              <a:t>, CV_8UC3);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 smtClean="0"/>
              <a:t>sharpImg</a:t>
            </a:r>
            <a:r>
              <a:rPr lang="en-US" altLang="ko-KR" dirty="0" smtClean="0"/>
              <a:t> </a:t>
            </a:r>
            <a:r>
              <a:rPr lang="en-US" altLang="ko-KR" dirty="0"/>
              <a:t>= cv::Mat(</a:t>
            </a:r>
            <a:r>
              <a:rPr lang="en-US" altLang="ko-KR" dirty="0" err="1"/>
              <a:t>srcImg.rows</a:t>
            </a:r>
            <a:r>
              <a:rPr lang="en-US" altLang="ko-KR" dirty="0"/>
              <a:t>, </a:t>
            </a:r>
            <a:r>
              <a:rPr lang="en-US" altLang="ko-KR" dirty="0" err="1"/>
              <a:t>srcImg.cols</a:t>
            </a:r>
            <a:r>
              <a:rPr lang="en-US" altLang="ko-KR" dirty="0"/>
              <a:t>, CV_8UC3);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cv::blur(</a:t>
            </a:r>
            <a:r>
              <a:rPr lang="en-US" altLang="ko-KR" dirty="0" err="1" smtClean="0"/>
              <a:t>srcImg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blurredImg</a:t>
            </a:r>
            <a:r>
              <a:rPr lang="en-US" altLang="ko-KR" dirty="0" smtClean="0"/>
              <a:t>, cv::Size(9, 9));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for (</a:t>
            </a:r>
            <a:r>
              <a:rPr lang="en-US" altLang="ko-KR" dirty="0" err="1"/>
              <a:t>int</a:t>
            </a:r>
            <a:r>
              <a:rPr lang="en-US" altLang="ko-KR" dirty="0"/>
              <a:t> y = 0; y &lt; </a:t>
            </a:r>
            <a:r>
              <a:rPr lang="en-US" altLang="ko-KR" dirty="0" err="1"/>
              <a:t>srcImg.rows</a:t>
            </a:r>
            <a:r>
              <a:rPr lang="en-US" altLang="ko-KR" dirty="0"/>
              <a:t>; y++) {</a:t>
            </a:r>
          </a:p>
          <a:p>
            <a:pPr marL="0" indent="0">
              <a:buNone/>
            </a:pPr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x = 0; x &lt; </a:t>
            </a:r>
            <a:r>
              <a:rPr lang="en-US" altLang="ko-KR" dirty="0" err="1"/>
              <a:t>srcImg.cols</a:t>
            </a:r>
            <a:r>
              <a:rPr lang="en-US" altLang="ko-KR" dirty="0"/>
              <a:t>; x++) {</a:t>
            </a:r>
          </a:p>
          <a:p>
            <a:pPr marL="0" indent="0">
              <a:buNone/>
            </a:pPr>
            <a:r>
              <a:rPr lang="en-US" altLang="ko-KR" dirty="0"/>
              <a:t>			cv::Vec3i </a:t>
            </a:r>
            <a:r>
              <a:rPr lang="en-US" altLang="ko-KR" dirty="0" err="1"/>
              <a:t>tmp</a:t>
            </a:r>
            <a:r>
              <a:rPr lang="en-US" altLang="ko-KR" dirty="0"/>
              <a:t>, </a:t>
            </a:r>
            <a:r>
              <a:rPr lang="en-US" altLang="ko-KR" dirty="0" err="1"/>
              <a:t>tmpBlurred</a:t>
            </a:r>
            <a:r>
              <a:rPr lang="en-US" altLang="ko-KR" dirty="0"/>
              <a:t>, </a:t>
            </a:r>
            <a:r>
              <a:rPr lang="en-US" altLang="ko-KR" dirty="0" err="1"/>
              <a:t>tmpDiff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</a:t>
            </a:r>
            <a:r>
              <a:rPr lang="en-US" altLang="ko-KR" dirty="0" err="1"/>
              <a:t>tmp</a:t>
            </a:r>
            <a:r>
              <a:rPr lang="en-US" altLang="ko-KR" dirty="0"/>
              <a:t> = srcImg.at&lt;cv::Vec3b&gt;(cv::Point(x, y));</a:t>
            </a:r>
          </a:p>
          <a:p>
            <a:pPr marL="0" indent="0">
              <a:buNone/>
            </a:pPr>
            <a:r>
              <a:rPr lang="en-US" altLang="ko-KR" dirty="0"/>
              <a:t>			</a:t>
            </a:r>
            <a:r>
              <a:rPr lang="en-US" altLang="ko-KR" dirty="0" err="1"/>
              <a:t>tmpBlurred</a:t>
            </a:r>
            <a:r>
              <a:rPr lang="en-US" altLang="ko-KR" dirty="0"/>
              <a:t> = blurredImg.at&lt;cv::Vec3b&gt;(cv::Point(x, y));</a:t>
            </a:r>
          </a:p>
          <a:p>
            <a:pPr marL="0" indent="0">
              <a:buNone/>
            </a:pPr>
            <a:r>
              <a:rPr lang="en-US" altLang="ko-KR" dirty="0"/>
              <a:t>			</a:t>
            </a:r>
            <a:r>
              <a:rPr lang="en-US" altLang="ko-KR" dirty="0" err="1"/>
              <a:t>tmpDiff</a:t>
            </a:r>
            <a:r>
              <a:rPr lang="en-US" altLang="ko-KR" dirty="0"/>
              <a:t> = (</a:t>
            </a:r>
            <a:r>
              <a:rPr lang="en-US" altLang="ko-KR" dirty="0" err="1"/>
              <a:t>tmp</a:t>
            </a:r>
            <a:r>
              <a:rPr lang="en-US" altLang="ko-KR" dirty="0"/>
              <a:t> - </a:t>
            </a:r>
            <a:r>
              <a:rPr lang="en-US" altLang="ko-KR" dirty="0" err="1"/>
              <a:t>tmpBlurred</a:t>
            </a:r>
            <a:r>
              <a:rPr lang="en-US" altLang="ko-KR" dirty="0"/>
              <a:t>) / 2 + cv::Vec3i(128, 128, 128);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diffImg.at&lt;cv::Vec3b&gt;(cv::Point(x, y)) = </a:t>
            </a:r>
            <a:r>
              <a:rPr lang="en-US" altLang="ko-KR" dirty="0" err="1"/>
              <a:t>tmpDiff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	}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}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16922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sharpening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dirty="0"/>
              <a:t>	for (</a:t>
            </a:r>
            <a:r>
              <a:rPr lang="en-US" altLang="ko-KR" dirty="0" err="1"/>
              <a:t>int</a:t>
            </a:r>
            <a:r>
              <a:rPr lang="en-US" altLang="ko-KR" dirty="0"/>
              <a:t> y = 0; y &lt; </a:t>
            </a:r>
            <a:r>
              <a:rPr lang="en-US" altLang="ko-KR" dirty="0" err="1"/>
              <a:t>srcImg.rows</a:t>
            </a:r>
            <a:r>
              <a:rPr lang="en-US" altLang="ko-KR" dirty="0"/>
              <a:t>; y++) {</a:t>
            </a:r>
          </a:p>
          <a:p>
            <a:pPr marL="0" indent="0">
              <a:buNone/>
            </a:pPr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x = 0; x &lt; </a:t>
            </a:r>
            <a:r>
              <a:rPr lang="en-US" altLang="ko-KR" dirty="0" err="1"/>
              <a:t>srcImg.cols</a:t>
            </a:r>
            <a:r>
              <a:rPr lang="en-US" altLang="ko-KR" dirty="0"/>
              <a:t>; x++) {</a:t>
            </a:r>
          </a:p>
          <a:p>
            <a:pPr marL="0" indent="0">
              <a:buNone/>
            </a:pPr>
            <a:r>
              <a:rPr lang="en-US" altLang="ko-KR" dirty="0"/>
              <a:t>			cv::Vec3i </a:t>
            </a:r>
            <a:r>
              <a:rPr lang="en-US" altLang="ko-KR" dirty="0" err="1"/>
              <a:t>tmpSharpen</a:t>
            </a:r>
            <a:r>
              <a:rPr lang="en-US" altLang="ko-KR" dirty="0"/>
              <a:t>, </a:t>
            </a:r>
            <a:r>
              <a:rPr lang="en-US" altLang="ko-KR" dirty="0" err="1"/>
              <a:t>tmpBlurred</a:t>
            </a:r>
            <a:r>
              <a:rPr lang="en-US" altLang="ko-KR" dirty="0"/>
              <a:t>, </a:t>
            </a:r>
            <a:r>
              <a:rPr lang="en-US" altLang="ko-KR" dirty="0" err="1"/>
              <a:t>tmpDiff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</a:t>
            </a:r>
            <a:r>
              <a:rPr lang="en-US" altLang="ko-KR" dirty="0" err="1"/>
              <a:t>tmpDiff</a:t>
            </a:r>
            <a:r>
              <a:rPr lang="en-US" altLang="ko-KR" dirty="0"/>
              <a:t> = diffImg.at&lt;cv::Vec3b&gt;(cv::Point(x, y));</a:t>
            </a:r>
          </a:p>
          <a:p>
            <a:pPr marL="0" indent="0">
              <a:buNone/>
            </a:pPr>
            <a:r>
              <a:rPr lang="en-US" altLang="ko-KR" dirty="0"/>
              <a:t>			</a:t>
            </a:r>
            <a:r>
              <a:rPr lang="en-US" altLang="ko-KR" dirty="0" err="1"/>
              <a:t>tmpBlurred</a:t>
            </a:r>
            <a:r>
              <a:rPr lang="en-US" altLang="ko-KR" dirty="0"/>
              <a:t> = blurredImg.at&lt;cv::Vec3b&gt;(cv::Point(x, y));</a:t>
            </a:r>
          </a:p>
          <a:p>
            <a:pPr marL="0" indent="0">
              <a:buNone/>
            </a:pPr>
            <a:r>
              <a:rPr lang="en-US" altLang="ko-KR" dirty="0"/>
              <a:t>			</a:t>
            </a:r>
            <a:r>
              <a:rPr lang="en-US" altLang="ko-KR" dirty="0" err="1"/>
              <a:t>tmpSharpen</a:t>
            </a:r>
            <a:r>
              <a:rPr lang="en-US" altLang="ko-KR" dirty="0"/>
              <a:t> = (</a:t>
            </a:r>
            <a:r>
              <a:rPr lang="en-US" altLang="ko-KR" dirty="0" err="1"/>
              <a:t>tmpDiff</a:t>
            </a:r>
            <a:r>
              <a:rPr lang="en-US" altLang="ko-KR" dirty="0"/>
              <a:t> - cv::Vec3i(128, 128, 128)) * 2 * weight + </a:t>
            </a:r>
            <a:r>
              <a:rPr lang="en-US" altLang="ko-KR" dirty="0" err="1"/>
              <a:t>tmpBlurred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sharpImg.at&lt;cv::Vec3b&gt;(cv::Point(x, y)) = </a:t>
            </a:r>
            <a:r>
              <a:rPr lang="en-US" altLang="ko-KR" dirty="0" err="1"/>
              <a:t>tmpSharpen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	}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("Blurred Image", </a:t>
            </a:r>
            <a:r>
              <a:rPr lang="en-US" altLang="ko-KR" dirty="0" err="1"/>
              <a:t>blurredImg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("Diff Image", </a:t>
            </a:r>
            <a:r>
              <a:rPr lang="en-US" altLang="ko-KR" dirty="0" err="1"/>
              <a:t>diffImg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("Sharpened Image", </a:t>
            </a:r>
            <a:r>
              <a:rPr lang="en-US" altLang="ko-KR" dirty="0" err="1"/>
              <a:t>sharpImg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	cv::</a:t>
            </a:r>
            <a:r>
              <a:rPr lang="en-US" altLang="ko-KR" dirty="0" err="1"/>
              <a:t>waitKey</a:t>
            </a:r>
            <a:r>
              <a:rPr lang="en-US" altLang="ko-KR" dirty="0"/>
              <a:t>(0);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4440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sharpening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Weight: 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Weight </a:t>
            </a:r>
            <a:r>
              <a:rPr lang="ko-KR" altLang="en-US" dirty="0" smtClean="0"/>
              <a:t>바꿔가며 실행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42" y="2767911"/>
            <a:ext cx="3608469" cy="3765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21" y="2767911"/>
            <a:ext cx="3608469" cy="37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5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test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136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21" y="2150073"/>
            <a:ext cx="3608469" cy="3765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sharpening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Weight: </a:t>
            </a:r>
            <a:r>
              <a:rPr lang="en-US" altLang="ko-KR" dirty="0" smtClean="0"/>
              <a:t>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2" y="2150074"/>
            <a:ext cx="3608469" cy="37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922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Weight: 0.5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21" y="2150072"/>
            <a:ext cx="3608469" cy="3765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sharpening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2" y="2150074"/>
            <a:ext cx="3608469" cy="37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2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MoRphology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04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Morphology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b="1" dirty="0"/>
              <a:t>erode</a:t>
            </a:r>
            <a:r>
              <a:rPr lang="en-US" altLang="ko-KR" dirty="0"/>
              <a:t>(</a:t>
            </a:r>
            <a:r>
              <a:rPr lang="en-US" altLang="ko-KR" b="1" dirty="0" err="1"/>
              <a:t>InputArray</a:t>
            </a:r>
            <a:r>
              <a:rPr lang="en-US" altLang="ko-KR" b="1" dirty="0"/>
              <a:t> </a:t>
            </a:r>
            <a:r>
              <a:rPr lang="en-US" altLang="ko-KR" b="1" dirty="0" err="1"/>
              <a:t>src</a:t>
            </a:r>
            <a:r>
              <a:rPr lang="en-US" altLang="ko-KR" b="1" dirty="0"/>
              <a:t>, </a:t>
            </a:r>
            <a:r>
              <a:rPr lang="en-US" altLang="ko-KR" b="1" dirty="0" err="1"/>
              <a:t>OutputArray</a:t>
            </a:r>
            <a:r>
              <a:rPr lang="en-US" altLang="ko-KR" b="1" dirty="0"/>
              <a:t> </a:t>
            </a:r>
            <a:r>
              <a:rPr lang="en-US" altLang="ko-KR" b="1" dirty="0" err="1"/>
              <a:t>dst</a:t>
            </a:r>
            <a:r>
              <a:rPr lang="en-US" altLang="ko-KR" b="1" dirty="0"/>
              <a:t>, </a:t>
            </a:r>
            <a:r>
              <a:rPr lang="en-US" altLang="ko-KR" b="1" dirty="0" err="1"/>
              <a:t>InputArray</a:t>
            </a:r>
            <a:r>
              <a:rPr lang="en-US" altLang="ko-KR" b="1" dirty="0"/>
              <a:t> kernel, Point anchor=Point(-1,-1</a:t>
            </a:r>
            <a:r>
              <a:rPr lang="en-US" altLang="ko-KR" b="1" dirty="0" smtClean="0"/>
              <a:t>),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/>
              <a:t>iterations=1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 smtClean="0"/>
              <a:t>borderType</a:t>
            </a:r>
            <a:r>
              <a:rPr lang="en-US" altLang="ko-KR" dirty="0" smtClean="0"/>
              <a:t>=BORDER_CONSTANT</a:t>
            </a:r>
            <a:r>
              <a:rPr lang="en-US" altLang="ko-KR" dirty="0"/>
              <a:t>, </a:t>
            </a:r>
            <a:r>
              <a:rPr lang="en-US" altLang="ko-KR" dirty="0" err="1"/>
              <a:t>const</a:t>
            </a:r>
            <a:r>
              <a:rPr lang="en-US" altLang="ko-KR" dirty="0"/>
              <a:t> Scalar&amp; </a:t>
            </a:r>
            <a:r>
              <a:rPr lang="en-US" altLang="ko-KR" dirty="0" smtClean="0"/>
              <a:t>border-Value=</a:t>
            </a:r>
            <a:r>
              <a:rPr lang="en-US" altLang="ko-KR" dirty="0" err="1" smtClean="0"/>
              <a:t>morphologyDefaultBorderValue</a:t>
            </a:r>
            <a:r>
              <a:rPr lang="en-US" altLang="ko-KR" dirty="0"/>
              <a:t>()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kernel</a:t>
            </a:r>
          </a:p>
          <a:p>
            <a:pPr lvl="2"/>
            <a:r>
              <a:rPr lang="en-US" altLang="ko-KR" dirty="0" smtClean="0"/>
              <a:t>Morphology </a:t>
            </a:r>
            <a:r>
              <a:rPr lang="ko-KR" altLang="en-US" dirty="0" err="1" smtClean="0"/>
              <a:t>커널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getStructuringElement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anchor </a:t>
            </a:r>
            <a:r>
              <a:rPr lang="ko-KR" altLang="en-US" dirty="0" err="1" smtClean="0"/>
              <a:t>커널의</a:t>
            </a:r>
            <a:r>
              <a:rPr lang="ko-KR" altLang="en-US" dirty="0" smtClean="0"/>
              <a:t> 기준점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(-1, -1)</a:t>
            </a:r>
            <a:r>
              <a:rPr lang="ko-KR" altLang="en-US" dirty="0" smtClean="0"/>
              <a:t>인 경우 중앙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iterations</a:t>
            </a:r>
          </a:p>
          <a:p>
            <a:pPr lvl="2"/>
            <a:r>
              <a:rPr lang="en-US" altLang="ko-KR" dirty="0" smtClean="0"/>
              <a:t>Erosion </a:t>
            </a:r>
            <a:r>
              <a:rPr lang="ko-KR" altLang="en-US" dirty="0" err="1" smtClean="0"/>
              <a:t>반복수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983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Morphology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b="1" dirty="0"/>
              <a:t>dilate</a:t>
            </a:r>
            <a:r>
              <a:rPr lang="en-US" altLang="ko-KR" dirty="0"/>
              <a:t>(</a:t>
            </a:r>
            <a:r>
              <a:rPr lang="en-US" altLang="ko-KR" b="1" dirty="0" err="1"/>
              <a:t>InputArray</a:t>
            </a:r>
            <a:r>
              <a:rPr lang="en-US" altLang="ko-KR" b="1" dirty="0"/>
              <a:t> </a:t>
            </a:r>
            <a:r>
              <a:rPr lang="en-US" altLang="ko-KR" b="1" dirty="0" err="1" smtClean="0"/>
              <a:t>src</a:t>
            </a:r>
            <a:r>
              <a:rPr lang="en-US" altLang="ko-KR" b="1" dirty="0"/>
              <a:t>, </a:t>
            </a:r>
            <a:r>
              <a:rPr lang="en-US" altLang="ko-KR" b="1" dirty="0" err="1"/>
              <a:t>OutputArray</a:t>
            </a:r>
            <a:r>
              <a:rPr lang="en-US" altLang="ko-KR" b="1" dirty="0"/>
              <a:t> </a:t>
            </a:r>
            <a:r>
              <a:rPr lang="en-US" altLang="ko-KR" b="1" dirty="0" err="1"/>
              <a:t>dst</a:t>
            </a:r>
            <a:r>
              <a:rPr lang="en-US" altLang="ko-KR" b="1" dirty="0"/>
              <a:t>, </a:t>
            </a:r>
            <a:r>
              <a:rPr lang="en-US" altLang="ko-KR" b="1" dirty="0" err="1"/>
              <a:t>InputArray</a:t>
            </a:r>
            <a:r>
              <a:rPr lang="en-US" altLang="ko-KR" b="1" dirty="0"/>
              <a:t> kernel, Point anchor=Point(-1,-1</a:t>
            </a:r>
            <a:r>
              <a:rPr lang="en-US" altLang="ko-KR" b="1" dirty="0" smtClean="0"/>
              <a:t>),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/>
              <a:t>iterations=1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 smtClean="0"/>
              <a:t>borderType</a:t>
            </a:r>
            <a:r>
              <a:rPr lang="en-US" altLang="ko-KR" dirty="0" smtClean="0"/>
              <a:t>=BORDER_CONSTANT</a:t>
            </a:r>
            <a:r>
              <a:rPr lang="en-US" altLang="ko-KR" dirty="0"/>
              <a:t>, </a:t>
            </a:r>
            <a:r>
              <a:rPr lang="en-US" altLang="ko-KR" dirty="0" err="1"/>
              <a:t>const</a:t>
            </a:r>
            <a:r>
              <a:rPr lang="en-US" altLang="ko-KR" dirty="0"/>
              <a:t> Scalar&amp; </a:t>
            </a:r>
            <a:r>
              <a:rPr lang="en-US" altLang="ko-KR" dirty="0" smtClean="0"/>
              <a:t>border-Value=</a:t>
            </a:r>
            <a:r>
              <a:rPr lang="en-US" altLang="ko-KR" dirty="0" err="1" smtClean="0"/>
              <a:t>morphologyDefaultBorderValue</a:t>
            </a:r>
            <a:r>
              <a:rPr lang="en-US" altLang="ko-KR" dirty="0"/>
              <a:t>()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kernel</a:t>
            </a:r>
          </a:p>
          <a:p>
            <a:pPr lvl="2"/>
            <a:r>
              <a:rPr lang="en-US" altLang="ko-KR" dirty="0" smtClean="0"/>
              <a:t>Morphology </a:t>
            </a:r>
            <a:r>
              <a:rPr lang="ko-KR" altLang="en-US" dirty="0" err="1" smtClean="0"/>
              <a:t>커널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getStructuringElement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anchor </a:t>
            </a:r>
            <a:r>
              <a:rPr lang="ko-KR" altLang="en-US" dirty="0" err="1" smtClean="0"/>
              <a:t>커널의</a:t>
            </a:r>
            <a:r>
              <a:rPr lang="ko-KR" altLang="en-US" dirty="0" smtClean="0"/>
              <a:t> 기준점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(-1, -1)</a:t>
            </a:r>
            <a:r>
              <a:rPr lang="ko-KR" altLang="en-US" dirty="0" smtClean="0"/>
              <a:t>인 경우 중앙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iterations</a:t>
            </a:r>
          </a:p>
          <a:p>
            <a:pPr lvl="2"/>
            <a:r>
              <a:rPr lang="en-US" altLang="ko-KR" dirty="0" smtClean="0"/>
              <a:t>dilation </a:t>
            </a:r>
            <a:r>
              <a:rPr lang="ko-KR" altLang="en-US" dirty="0" err="1" smtClean="0"/>
              <a:t>반복수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520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Morphology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Mat </a:t>
            </a:r>
            <a:r>
              <a:rPr lang="en-US" altLang="ko-KR" dirty="0" err="1"/>
              <a:t>getStructuringElement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shape, Size </a:t>
            </a:r>
            <a:r>
              <a:rPr lang="en-US" altLang="ko-KR" dirty="0" err="1"/>
              <a:t>ksize</a:t>
            </a:r>
            <a:r>
              <a:rPr lang="en-US" altLang="ko-KR" dirty="0"/>
              <a:t>, Point anchor=Point(-1,-1</a:t>
            </a:r>
            <a:r>
              <a:rPr lang="en-US" altLang="ko-KR" dirty="0" smtClean="0"/>
              <a:t>))</a:t>
            </a:r>
          </a:p>
          <a:p>
            <a:pPr lvl="1"/>
            <a:r>
              <a:rPr lang="en-US" altLang="ko-KR" dirty="0" smtClean="0"/>
              <a:t>Morphology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Shape</a:t>
            </a:r>
          </a:p>
          <a:p>
            <a:pPr lvl="2"/>
            <a:r>
              <a:rPr lang="ko-KR" altLang="en-US" dirty="0" err="1" smtClean="0"/>
              <a:t>커널</a:t>
            </a:r>
            <a:r>
              <a:rPr lang="ko-KR" altLang="en-US" dirty="0" smtClean="0"/>
              <a:t> 모양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MORPH_RECT, MORPH_ELLIPSE, MORPH_CROSS</a:t>
            </a:r>
          </a:p>
          <a:p>
            <a:pPr lvl="1"/>
            <a:r>
              <a:rPr lang="en-US" altLang="ko-KR" dirty="0" err="1" smtClean="0"/>
              <a:t>ksize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커널</a:t>
            </a:r>
            <a:r>
              <a:rPr lang="ko-KR" altLang="en-US" dirty="0" smtClean="0"/>
              <a:t> 크기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Anchor</a:t>
            </a:r>
          </a:p>
          <a:p>
            <a:pPr lvl="3"/>
            <a:r>
              <a:rPr lang="en-US" altLang="ko-KR" dirty="0" smtClean="0"/>
              <a:t>MORPH_CROSS</a:t>
            </a:r>
            <a:r>
              <a:rPr lang="ko-KR" altLang="en-US" dirty="0" smtClean="0"/>
              <a:t>의 모양을 결정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826" y="6036662"/>
            <a:ext cx="30861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640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Morphology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dirty="0"/>
              <a:t>#include "</a:t>
            </a:r>
            <a:r>
              <a:rPr lang="en-US" altLang="ko-KR" dirty="0" err="1"/>
              <a:t>stdafx.h</a:t>
            </a:r>
            <a:r>
              <a:rPr lang="en-US" altLang="ko-KR" dirty="0"/>
              <a:t>"</a:t>
            </a:r>
          </a:p>
          <a:p>
            <a:pPr marL="0" indent="0">
              <a:buNone/>
            </a:pPr>
            <a:r>
              <a:rPr lang="en-US" altLang="ko-KR" dirty="0"/>
              <a:t>#include "opencv2/opencv.hpp"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int</a:t>
            </a:r>
            <a:r>
              <a:rPr lang="en-US" altLang="ko-KR" dirty="0"/>
              <a:t> _</a:t>
            </a:r>
            <a:r>
              <a:rPr lang="en-US" altLang="ko-KR" dirty="0" err="1"/>
              <a:t>tmain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argc</a:t>
            </a:r>
            <a:r>
              <a:rPr lang="en-US" altLang="ko-KR" dirty="0"/>
              <a:t>, _TCHAR* 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pPr marL="0" indent="0">
              <a:buNone/>
            </a:pPr>
            <a:r>
              <a:rPr lang="en-US" altLang="ko-KR" dirty="0"/>
              <a:t>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kernel_size</a:t>
            </a:r>
            <a:r>
              <a:rPr lang="en-US" altLang="ko-KR" dirty="0"/>
              <a:t> = 5;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srcImg</a:t>
            </a:r>
            <a:r>
              <a:rPr lang="en-US" altLang="ko-KR" dirty="0"/>
              <a:t> = cv::</a:t>
            </a:r>
            <a:r>
              <a:rPr lang="en-US" altLang="ko-KR" dirty="0" err="1"/>
              <a:t>imread</a:t>
            </a:r>
            <a:r>
              <a:rPr lang="en-US" altLang="ko-KR" dirty="0"/>
              <a:t>("Lenna.png");</a:t>
            </a:r>
          </a:p>
          <a:p>
            <a:pPr marL="0" indent="0">
              <a:buNone/>
            </a:pPr>
            <a:r>
              <a:rPr lang="en-US" altLang="ko-KR" dirty="0"/>
              <a:t>	cv::Mat </a:t>
            </a:r>
            <a:r>
              <a:rPr lang="en-US" altLang="ko-KR" dirty="0" err="1"/>
              <a:t>resultImg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cv::Mat element = cv::</a:t>
            </a:r>
            <a:r>
              <a:rPr lang="en-US" altLang="ko-KR" dirty="0" err="1"/>
              <a:t>getStructuringElement</a:t>
            </a:r>
            <a:r>
              <a:rPr lang="en-US" altLang="ko-KR" dirty="0"/>
              <a:t>(cv::MORPH_CROSS, cv::Size(</a:t>
            </a:r>
            <a:r>
              <a:rPr lang="en-US" altLang="ko-KR" dirty="0" err="1"/>
              <a:t>kernel_size</a:t>
            </a:r>
            <a:r>
              <a:rPr lang="en-US" altLang="ko-KR" dirty="0"/>
              <a:t>, </a:t>
            </a:r>
            <a:r>
              <a:rPr lang="en-US" altLang="ko-KR" dirty="0" err="1"/>
              <a:t>kernel_size</a:t>
            </a:r>
            <a:r>
              <a:rPr lang="en-US" altLang="ko-KR" dirty="0"/>
              <a:t>));</a:t>
            </a:r>
          </a:p>
          <a:p>
            <a:pPr marL="0" indent="0">
              <a:buNone/>
            </a:pPr>
            <a:r>
              <a:rPr lang="en-US" altLang="ko-KR" dirty="0"/>
              <a:t>	//cv::erode(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resultImg</a:t>
            </a:r>
            <a:r>
              <a:rPr lang="en-US" altLang="ko-KR" dirty="0"/>
              <a:t>, element);</a:t>
            </a:r>
          </a:p>
          <a:p>
            <a:pPr marL="0" indent="0">
              <a:buNone/>
            </a:pPr>
            <a:r>
              <a:rPr lang="en-US" altLang="ko-KR" dirty="0"/>
              <a:t>	//cv::dilate(</a:t>
            </a:r>
            <a:r>
              <a:rPr lang="en-US" altLang="ko-KR" dirty="0" err="1"/>
              <a:t>srcImg</a:t>
            </a:r>
            <a:r>
              <a:rPr lang="en-US" altLang="ko-KR" dirty="0"/>
              <a:t>, </a:t>
            </a:r>
            <a:r>
              <a:rPr lang="en-US" altLang="ko-KR" dirty="0" err="1"/>
              <a:t>resultImg</a:t>
            </a:r>
            <a:r>
              <a:rPr lang="en-US" altLang="ko-KR" dirty="0"/>
              <a:t>, element);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("Source Image", </a:t>
            </a:r>
            <a:r>
              <a:rPr lang="en-US" altLang="ko-KR" dirty="0" err="1"/>
              <a:t>srcImg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imshow</a:t>
            </a:r>
            <a:r>
              <a:rPr lang="en-US" altLang="ko-KR" dirty="0"/>
              <a:t>("Result Image", </a:t>
            </a:r>
            <a:r>
              <a:rPr lang="en-US" altLang="ko-KR" dirty="0" err="1"/>
              <a:t>resultImg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waitKey</a:t>
            </a:r>
            <a:r>
              <a:rPr lang="en-US" altLang="ko-KR" dirty="0"/>
              <a:t>(0);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cv::</a:t>
            </a:r>
            <a:r>
              <a:rPr lang="en-US" altLang="ko-KR" dirty="0" err="1"/>
              <a:t>destroyAllWindows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	return 0;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135394" y="3493851"/>
            <a:ext cx="203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B0F0"/>
                </a:solidFill>
              </a:rPr>
              <a:t>주석 풀어서 실행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711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Morphology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Dilation</a:t>
            </a:r>
            <a:endParaRPr lang="en-US" altLang="ko-K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8" y="2216707"/>
            <a:ext cx="3638708" cy="3796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78" y="2216708"/>
            <a:ext cx="3638708" cy="37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03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Morphology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Dilation</a:t>
            </a:r>
            <a:endParaRPr lang="en-US" altLang="ko-K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8" y="2216707"/>
            <a:ext cx="3638708" cy="3796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78" y="2216706"/>
            <a:ext cx="3638708" cy="37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3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추가로 해볼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kernel </a:t>
            </a:r>
            <a:r>
              <a:rPr lang="ko-KR" altLang="en-US" dirty="0" smtClean="0"/>
              <a:t>형태 변경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ellipse, cross</a:t>
            </a:r>
          </a:p>
          <a:p>
            <a:pPr lvl="1"/>
            <a:r>
              <a:rPr lang="en-US" altLang="ko-KR" dirty="0" smtClean="0"/>
              <a:t>iteration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opening, closing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59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Configurations of the </a:t>
            </a:r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076454"/>
            <a:ext cx="8543799" cy="4489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9377" y="2294026"/>
            <a:ext cx="1452948" cy="17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8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Kernel shape</a:t>
            </a:r>
            <a:r>
              <a:rPr lang="ko-KR" altLang="en-US" dirty="0" smtClean="0"/>
              <a:t>에 따른 </a:t>
            </a:r>
            <a:r>
              <a:rPr lang="en-US" altLang="ko-KR" dirty="0" smtClean="0"/>
              <a:t>dilation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3" y="2952324"/>
            <a:ext cx="2678446" cy="279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063" y="2952324"/>
            <a:ext cx="2678446" cy="279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283" y="2952324"/>
            <a:ext cx="2678446" cy="27949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26748" y="4124008"/>
            <a:ext cx="213511" cy="22576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3705303" y="4124008"/>
            <a:ext cx="213511" cy="22576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784532" y="4119889"/>
            <a:ext cx="213511" cy="22576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03870" y="5747224"/>
            <a:ext cx="1046206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Rect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63081" y="5747224"/>
            <a:ext cx="1046206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Ellipse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85794" y="5740317"/>
            <a:ext cx="1046206" cy="37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Cross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725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79" y="2820520"/>
            <a:ext cx="2678446" cy="279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87" y="2820520"/>
            <a:ext cx="2678446" cy="279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9077" y="5735206"/>
            <a:ext cx="1276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Dilation iteration=1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75569" y="5728302"/>
            <a:ext cx="1276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Dilation iteration=2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931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Morphology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opening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closing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9" y="2218342"/>
            <a:ext cx="3595001" cy="3751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00" y="2218341"/>
            <a:ext cx="3595000" cy="375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62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68411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27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Configurations of the </a:t>
            </a:r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4" y="1600202"/>
            <a:ext cx="7249533" cy="50101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3752" y="2655975"/>
            <a:ext cx="3472248" cy="306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1233102" y="2408326"/>
            <a:ext cx="557598" cy="172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676237"/>
      </p:ext>
    </p:extLst>
  </p:cSld>
  <p:clrMapOvr>
    <a:masterClrMapping/>
  </p:clrMapOvr>
</p:sld>
</file>

<file path=ppt/theme/theme1.xml><?xml version="1.0" encoding="utf-8"?>
<a:theme xmlns:a="http://schemas.openxmlformats.org/drawingml/2006/main" name="mr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rlab" id="{A4258DC5-96A1-4DBA-9AC6-EA151599ECF9}" vid="{94C86DC7-6152-4F24-9D52-755689A42F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mrlab</Template>
  <TotalTime>1865</TotalTime>
  <Words>1383</Words>
  <Application>Microsoft Office PowerPoint</Application>
  <PresentationFormat>On-screen Show (4:3)</PresentationFormat>
  <Paragraphs>645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BankGothic Lt BT</vt:lpstr>
      <vt:lpstr>맑은 고딕</vt:lpstr>
      <vt:lpstr>Arial</vt:lpstr>
      <vt:lpstr>Times New Roman</vt:lpstr>
      <vt:lpstr>Wingdings</vt:lpstr>
      <vt:lpstr>mrlab</vt:lpstr>
      <vt:lpstr>OpenCV Tutorial 1</vt:lpstr>
      <vt:lpstr>Content</vt:lpstr>
      <vt:lpstr>OpenCV Installation</vt:lpstr>
      <vt:lpstr>OpenCV Installation</vt:lpstr>
      <vt:lpstr>OpenCV Installation</vt:lpstr>
      <vt:lpstr>OpenCV Installation</vt:lpstr>
      <vt:lpstr>Opencv test</vt:lpstr>
      <vt:lpstr>Configurations of the OpenCV</vt:lpstr>
      <vt:lpstr>Configurations of the OpenCV</vt:lpstr>
      <vt:lpstr>Configurations of the OpenCV</vt:lpstr>
      <vt:lpstr>Configurations of the OpenCV</vt:lpstr>
      <vt:lpstr>Configurations of the OpenCV</vt:lpstr>
      <vt:lpstr>Configurations of the OpenCV</vt:lpstr>
      <vt:lpstr>Configurations of the OpenCV</vt:lpstr>
      <vt:lpstr>Configurations of the OpenCV</vt:lpstr>
      <vt:lpstr>Opencv Basic example</vt:lpstr>
      <vt:lpstr>OpenCV Test</vt:lpstr>
      <vt:lpstr>OpenCV Test</vt:lpstr>
      <vt:lpstr>OpenCV Test</vt:lpstr>
      <vt:lpstr>cv::Mat</vt:lpstr>
      <vt:lpstr>Load image</vt:lpstr>
      <vt:lpstr>GUI functions</vt:lpstr>
      <vt:lpstr>GUI functions</vt:lpstr>
      <vt:lpstr>GUI functions</vt:lpstr>
      <vt:lpstr>OpenCV Test 2</vt:lpstr>
      <vt:lpstr>Mouse callback</vt:lpstr>
      <vt:lpstr>GUI function</vt:lpstr>
      <vt:lpstr>PowerPoint Presentation</vt:lpstr>
      <vt:lpstr>Mouse callback 2</vt:lpstr>
      <vt:lpstr>Color space conversion</vt:lpstr>
      <vt:lpstr>Color space conversion</vt:lpstr>
      <vt:lpstr>Color space conversion</vt:lpstr>
      <vt:lpstr>Color space conversion</vt:lpstr>
      <vt:lpstr>Color space conversion</vt:lpstr>
      <vt:lpstr>Color space conversion</vt:lpstr>
      <vt:lpstr>Edge detection</vt:lpstr>
      <vt:lpstr>Edge detection</vt:lpstr>
      <vt:lpstr>Edge detection</vt:lpstr>
      <vt:lpstr>GUI function</vt:lpstr>
      <vt:lpstr>Edge detection</vt:lpstr>
      <vt:lpstr>Edge detection</vt:lpstr>
      <vt:lpstr>Histogram equalization</vt:lpstr>
      <vt:lpstr>Histogram equalization</vt:lpstr>
      <vt:lpstr>Histogram equalization</vt:lpstr>
      <vt:lpstr>Histogram equalization</vt:lpstr>
      <vt:lpstr>Histogram equalization – saturation</vt:lpstr>
      <vt:lpstr>Histogram equalization – saturation</vt:lpstr>
      <vt:lpstr>Histogram equalization – saturation</vt:lpstr>
      <vt:lpstr>Histogram equalization – value</vt:lpstr>
      <vt:lpstr>Histogram equalization – value</vt:lpstr>
      <vt:lpstr>Noise reduction</vt:lpstr>
      <vt:lpstr>Gaussian filter</vt:lpstr>
      <vt:lpstr>Median filter</vt:lpstr>
      <vt:lpstr>Bilateral filter</vt:lpstr>
      <vt:lpstr>Noise reduction</vt:lpstr>
      <vt:lpstr>Noise reduction</vt:lpstr>
      <vt:lpstr>Noise reduction</vt:lpstr>
      <vt:lpstr>Noise reduction</vt:lpstr>
      <vt:lpstr>Noise reduction</vt:lpstr>
      <vt:lpstr>Noise reduction</vt:lpstr>
      <vt:lpstr>Noise reduction</vt:lpstr>
      <vt:lpstr>Noise reduction</vt:lpstr>
      <vt:lpstr>Noise reduction</vt:lpstr>
      <vt:lpstr>Image sharpening</vt:lpstr>
      <vt:lpstr>Image sharpening</vt:lpstr>
      <vt:lpstr>Image sharpening</vt:lpstr>
      <vt:lpstr>Image sharpening</vt:lpstr>
      <vt:lpstr>Image sharpening</vt:lpstr>
      <vt:lpstr>Image sharpening</vt:lpstr>
      <vt:lpstr>Image sharpening</vt:lpstr>
      <vt:lpstr>Image sharpening</vt:lpstr>
      <vt:lpstr>MoRphology</vt:lpstr>
      <vt:lpstr>Morphology</vt:lpstr>
      <vt:lpstr>Morphology</vt:lpstr>
      <vt:lpstr>Morphology</vt:lpstr>
      <vt:lpstr>Morphology</vt:lpstr>
      <vt:lpstr>Morphology</vt:lpstr>
      <vt:lpstr>Morphology</vt:lpstr>
      <vt:lpstr>Morphology</vt:lpstr>
      <vt:lpstr>Morphology</vt:lpstr>
      <vt:lpstr>Morphology</vt:lpstr>
      <vt:lpstr>Morphology</vt:lpstr>
      <vt:lpstr>Thank you 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Tutorial</dc:title>
  <dc:creator>Jungsik Park</dc:creator>
  <cp:lastModifiedBy>Jungsik Park</cp:lastModifiedBy>
  <cp:revision>42</cp:revision>
  <dcterms:created xsi:type="dcterms:W3CDTF">2015-07-12T11:30:44Z</dcterms:created>
  <dcterms:modified xsi:type="dcterms:W3CDTF">2016-08-22T12:02:24Z</dcterms:modified>
</cp:coreProperties>
</file>